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374" r:id="rId2"/>
    <p:sldId id="375" r:id="rId3"/>
    <p:sldId id="383" r:id="rId4"/>
    <p:sldId id="389" r:id="rId5"/>
    <p:sldId id="379" r:id="rId6"/>
    <p:sldId id="380" r:id="rId7"/>
    <p:sldId id="381" r:id="rId8"/>
    <p:sldId id="382" r:id="rId9"/>
    <p:sldId id="376" r:id="rId10"/>
    <p:sldId id="377" r:id="rId11"/>
    <p:sldId id="378" r:id="rId12"/>
    <p:sldId id="390" r:id="rId13"/>
    <p:sldId id="391" r:id="rId14"/>
    <p:sldId id="387" r:id="rId15"/>
  </p:sldIdLst>
  <p:sldSz cx="9144000" cy="6858000" type="screen4x3"/>
  <p:notesSz cx="6858000" cy="9686925"/>
  <p:defaultTextStyle>
    <a:defPPr>
      <a:defRPr lang="fr-FR"/>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01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geot Laurence" initials="RL" lastIdx="1" clrIdx="0">
    <p:extLst>
      <p:ext uri="{19B8F6BF-5375-455C-9EA6-DF929625EA0E}">
        <p15:presenceInfo xmlns:p15="http://schemas.microsoft.com/office/powerpoint/2012/main" userId="S-1-5-21-4200064104-1741535518-3391936376-131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FF"/>
    <a:srgbClr val="00B0F0"/>
    <a:srgbClr val="FF0000"/>
    <a:srgbClr val="984806"/>
    <a:srgbClr val="77A6A6"/>
    <a:srgbClr val="B43036"/>
    <a:srgbClr val="3366FF"/>
    <a:srgbClr val="480048"/>
    <a:srgbClr val="580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76" autoAdjust="0"/>
    <p:restoredTop sz="66360" autoAdjust="0"/>
  </p:normalViewPr>
  <p:slideViewPr>
    <p:cSldViewPr>
      <p:cViewPr varScale="1">
        <p:scale>
          <a:sx n="111" d="100"/>
          <a:sy n="111" d="100"/>
        </p:scale>
        <p:origin x="5796" y="114"/>
      </p:cViewPr>
      <p:guideLst>
        <p:guide orient="horz" pos="2160"/>
        <p:guide pos="2016"/>
      </p:guideLst>
    </p:cSldViewPr>
  </p:slideViewPr>
  <p:notesTextViewPr>
    <p:cViewPr>
      <p:scale>
        <a:sx n="100" d="100"/>
        <a:sy n="100" d="100"/>
      </p:scale>
      <p:origin x="0" y="0"/>
    </p:cViewPr>
  </p:notesTextViewPr>
  <p:sorterViewPr>
    <p:cViewPr>
      <p:scale>
        <a:sx n="200" d="100"/>
        <a:sy n="200" d="100"/>
      </p:scale>
      <p:origin x="0" y="-240"/>
    </p:cViewPr>
  </p:sorterViewPr>
  <p:notesViewPr>
    <p:cSldViewPr>
      <p:cViewPr varScale="1">
        <p:scale>
          <a:sx n="85" d="100"/>
          <a:sy n="85" d="100"/>
        </p:scale>
        <p:origin x="380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857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85775"/>
          </a:xfrm>
          <a:prstGeom prst="rect">
            <a:avLst/>
          </a:prstGeom>
        </p:spPr>
        <p:txBody>
          <a:bodyPr vert="horz" lIns="91440" tIns="45720" rIns="91440" bIns="45720" rtlCol="0"/>
          <a:lstStyle>
            <a:lvl1pPr algn="r">
              <a:defRPr sz="1200"/>
            </a:lvl1pPr>
          </a:lstStyle>
          <a:p>
            <a:fld id="{61B982E4-ED56-4CDD-B3A2-83CF0DC61166}" type="datetimeFigureOut">
              <a:rPr lang="fr-FR" smtClean="0"/>
              <a:t>25/11/2022</a:t>
            </a:fld>
            <a:endParaRPr lang="fr-FR"/>
          </a:p>
        </p:txBody>
      </p:sp>
      <p:sp>
        <p:nvSpPr>
          <p:cNvPr id="4" name="Espace réservé du pied de page 3"/>
          <p:cNvSpPr>
            <a:spLocks noGrp="1"/>
          </p:cNvSpPr>
          <p:nvPr>
            <p:ph type="ftr" sz="quarter" idx="2"/>
          </p:nvPr>
        </p:nvSpPr>
        <p:spPr>
          <a:xfrm>
            <a:off x="0" y="9201150"/>
            <a:ext cx="2971800" cy="4857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9201150"/>
            <a:ext cx="2971800" cy="485775"/>
          </a:xfrm>
          <a:prstGeom prst="rect">
            <a:avLst/>
          </a:prstGeom>
        </p:spPr>
        <p:txBody>
          <a:bodyPr vert="horz" lIns="91440" tIns="45720" rIns="91440" bIns="45720" rtlCol="0" anchor="b"/>
          <a:lstStyle>
            <a:lvl1pPr algn="r">
              <a:defRPr sz="1200"/>
            </a:lvl1pPr>
          </a:lstStyle>
          <a:p>
            <a:fld id="{59961D8F-A377-4646-9906-F2C1FA929805}" type="slidenum">
              <a:rPr lang="fr-FR" smtClean="0"/>
              <a:t>‹N°›</a:t>
            </a:fld>
            <a:endParaRPr lang="fr-FR"/>
          </a:p>
        </p:txBody>
      </p:sp>
    </p:spTree>
    <p:extLst>
      <p:ext uri="{BB962C8B-B14F-4D97-AF65-F5344CB8AC3E}">
        <p14:creationId xmlns:p14="http://schemas.microsoft.com/office/powerpoint/2010/main" val="1015225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84188"/>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defRPr>
            </a:lvl1pPr>
          </a:lstStyle>
          <a:p>
            <a:pPr>
              <a:defRPr/>
            </a:pPr>
            <a:endParaRPr lang="fr-FR"/>
          </a:p>
        </p:txBody>
      </p:sp>
      <p:sp>
        <p:nvSpPr>
          <p:cNvPr id="3" name="Espace réservé de la date 2"/>
          <p:cNvSpPr>
            <a:spLocks noGrp="1"/>
          </p:cNvSpPr>
          <p:nvPr>
            <p:ph type="dt" idx="1"/>
          </p:nvPr>
        </p:nvSpPr>
        <p:spPr>
          <a:xfrm>
            <a:off x="3884613" y="0"/>
            <a:ext cx="2971800" cy="484188"/>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defRPr>
            </a:lvl1pPr>
          </a:lstStyle>
          <a:p>
            <a:pPr>
              <a:defRPr/>
            </a:pPr>
            <a:fld id="{A2DE3F31-160A-4758-9523-5522C9A503B2}" type="datetime1">
              <a:rPr lang="fr-FR"/>
              <a:pPr>
                <a:defRPr/>
              </a:pPr>
              <a:t>25/11/2022</a:t>
            </a:fld>
            <a:endParaRPr lang="fr-FR"/>
          </a:p>
        </p:txBody>
      </p:sp>
      <p:sp>
        <p:nvSpPr>
          <p:cNvPr id="4" name="Espace réservé de l'image des diapositives 3"/>
          <p:cNvSpPr>
            <a:spLocks noGrp="1" noRot="1" noChangeAspect="1"/>
          </p:cNvSpPr>
          <p:nvPr>
            <p:ph type="sldImg" idx="2"/>
          </p:nvPr>
        </p:nvSpPr>
        <p:spPr>
          <a:xfrm>
            <a:off x="1008063" y="727075"/>
            <a:ext cx="4841875" cy="36322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fr-FR" noProof="0"/>
          </a:p>
        </p:txBody>
      </p:sp>
      <p:sp>
        <p:nvSpPr>
          <p:cNvPr id="5" name="Espace réservé des commentaires 4"/>
          <p:cNvSpPr>
            <a:spLocks noGrp="1"/>
          </p:cNvSpPr>
          <p:nvPr>
            <p:ph type="body" sz="quarter" idx="3"/>
          </p:nvPr>
        </p:nvSpPr>
        <p:spPr>
          <a:xfrm>
            <a:off x="685800" y="4600575"/>
            <a:ext cx="5486400" cy="4359275"/>
          </a:xfrm>
          <a:prstGeom prst="rect">
            <a:avLst/>
          </a:prstGeom>
        </p:spPr>
        <p:txBody>
          <a:bodyPr vert="horz" wrap="square" lIns="91440" tIns="45720" rIns="91440" bIns="45720" numCol="1" anchor="t" anchorCtr="0" compatLnSpc="1">
            <a:prstTxWarp prst="textNoShape">
              <a:avLst/>
            </a:prstTxWarp>
          </a:bodyPr>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9201150"/>
            <a:ext cx="2971800" cy="484188"/>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defRPr>
            </a:lvl1pPr>
          </a:lstStyle>
          <a:p>
            <a:pPr>
              <a:defRPr/>
            </a:pPr>
            <a:endParaRPr lang="fr-FR"/>
          </a:p>
        </p:txBody>
      </p:sp>
      <p:sp>
        <p:nvSpPr>
          <p:cNvPr id="7" name="Espace réservé du numéro de diapositive 6"/>
          <p:cNvSpPr>
            <a:spLocks noGrp="1"/>
          </p:cNvSpPr>
          <p:nvPr>
            <p:ph type="sldNum" sz="quarter" idx="5"/>
          </p:nvPr>
        </p:nvSpPr>
        <p:spPr>
          <a:xfrm>
            <a:off x="3884613" y="9201150"/>
            <a:ext cx="2971800" cy="484188"/>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135E8A7-06F4-436F-BBB9-64FE032847FA}" type="slidenum">
              <a:rPr lang="fr-FR" altLang="fr-FR"/>
              <a:pPr/>
              <a:t>‹N°›</a:t>
            </a:fld>
            <a:endParaRPr lang="fr-FR" altLang="fr-FR"/>
          </a:p>
        </p:txBody>
      </p:sp>
    </p:spTree>
    <p:extLst>
      <p:ext uri="{BB962C8B-B14F-4D97-AF65-F5344CB8AC3E}">
        <p14:creationId xmlns:p14="http://schemas.microsoft.com/office/powerpoint/2010/main" val="1790305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sz="1200" kern="1200" dirty="0">
                <a:solidFill>
                  <a:schemeClr val="tx1"/>
                </a:solidFill>
                <a:effectLst/>
                <a:latin typeface="+mn-lt"/>
                <a:ea typeface="ＭＳ Ｐゴシック" charset="0"/>
                <a:cs typeface="ＭＳ Ｐゴシック" charset="0"/>
              </a:rPr>
              <a:t>Une des principales</a:t>
            </a:r>
            <a:r>
              <a:rPr lang="fr-FR" sz="1200" kern="1200" baseline="0" dirty="0">
                <a:solidFill>
                  <a:schemeClr val="tx1"/>
                </a:solidFill>
                <a:effectLst/>
                <a:latin typeface="+mn-lt"/>
                <a:ea typeface="ＭＳ Ｐゴシック" charset="0"/>
                <a:cs typeface="ＭＳ Ｐゴシック" charset="0"/>
              </a:rPr>
              <a:t> m</a:t>
            </a:r>
            <a:r>
              <a:rPr lang="fr-FR" sz="1200" kern="1200" dirty="0">
                <a:solidFill>
                  <a:schemeClr val="tx1"/>
                </a:solidFill>
                <a:effectLst/>
                <a:latin typeface="+mn-lt"/>
                <a:ea typeface="ＭＳ Ｐゴシック" charset="0"/>
                <a:cs typeface="ＭＳ Ｐゴシック" charset="0"/>
              </a:rPr>
              <a:t>issions du consortium MASA : porter les données archéologiques sur le web sémantique</a:t>
            </a:r>
          </a:p>
          <a:p>
            <a:pPr lvl="0"/>
            <a:r>
              <a:rPr lang="fr-FR" sz="1200" kern="1200" dirty="0">
                <a:solidFill>
                  <a:schemeClr val="tx1"/>
                </a:solidFill>
                <a:effectLst/>
                <a:latin typeface="+mn-lt"/>
                <a:ea typeface="ＭＳ Ｐゴシック" charset="0"/>
              </a:rPr>
              <a:t>Au fil de cette présentation, je vais vous présenter la plateforme </a:t>
            </a:r>
            <a:r>
              <a:rPr lang="fr-FR" sz="1200" kern="1200" dirty="0" err="1">
                <a:solidFill>
                  <a:schemeClr val="tx1"/>
                </a:solidFill>
                <a:effectLst/>
                <a:latin typeface="+mn-lt"/>
                <a:ea typeface="ＭＳ Ｐゴシック" charset="0"/>
              </a:rPr>
              <a:t>OpenArchaeo</a:t>
            </a:r>
            <a:r>
              <a:rPr lang="fr-FR" sz="1200" kern="1200" dirty="0">
                <a:solidFill>
                  <a:schemeClr val="tx1"/>
                </a:solidFill>
                <a:effectLst/>
                <a:latin typeface="+mn-lt"/>
                <a:ea typeface="ＭＳ Ｐゴシック" charset="0"/>
              </a:rPr>
              <a:t>, outil nécessaire pour mettre à disposition les données archéologiques sur le web sémantique, et les bases qu’elles posent pour la suite.</a:t>
            </a:r>
            <a:endParaRPr lang="fr-FR" dirty="0"/>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1</a:t>
            </a:fld>
            <a:endParaRPr lang="en-US" altLang="it-IT"/>
          </a:p>
        </p:txBody>
      </p:sp>
    </p:spTree>
    <p:extLst>
      <p:ext uri="{BB962C8B-B14F-4D97-AF65-F5344CB8AC3E}">
        <p14:creationId xmlns:p14="http://schemas.microsoft.com/office/powerpoint/2010/main" val="3941957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spcBef>
                <a:spcPts val="1200"/>
              </a:spcBef>
            </a:pPr>
            <a:r>
              <a:rPr lang="fr-FR" sz="1200" kern="1200" dirty="0">
                <a:solidFill>
                  <a:schemeClr val="tx1"/>
                </a:solidFill>
                <a:effectLst/>
                <a:latin typeface="+mn-lt"/>
                <a:ea typeface="ＭＳ Ｐゴシック" charset="0"/>
                <a:cs typeface="ＭＳ Ｐゴシック" charset="0"/>
              </a:rPr>
              <a:t>Mise en ligne des données</a:t>
            </a:r>
            <a:r>
              <a:rPr lang="fr-FR" sz="1200" kern="1200" baseline="0" dirty="0">
                <a:solidFill>
                  <a:schemeClr val="tx1"/>
                </a:solidFill>
                <a:effectLst/>
                <a:latin typeface="+mn-lt"/>
                <a:ea typeface="ＭＳ Ｐゴシック" charset="0"/>
                <a:cs typeface="ＭＳ Ｐゴシック" charset="0"/>
              </a:rPr>
              <a:t> -&gt; systèmes informatiques variés, formats variés, structures de données variées</a:t>
            </a:r>
          </a:p>
          <a:p>
            <a:pPr lvl="0">
              <a:spcBef>
                <a:spcPts val="1200"/>
              </a:spcBef>
            </a:pPr>
            <a:r>
              <a:rPr lang="fr-FR" sz="1200" kern="1200" dirty="0">
                <a:solidFill>
                  <a:schemeClr val="tx1"/>
                </a:solidFill>
                <a:effectLst/>
                <a:latin typeface="+mn-lt"/>
                <a:ea typeface="ＭＳ Ｐゴシック" charset="0"/>
                <a:cs typeface="ＭＳ Ｐゴシック" charset="0"/>
              </a:rPr>
              <a:t>-&gt; Utiliser l'ontologie CIDOC CRM comme couche de communication partagée</a:t>
            </a:r>
            <a:endParaRPr lang="en-US" dirty="0"/>
          </a:p>
          <a:p>
            <a:pPr lvl="0">
              <a:spcBef>
                <a:spcPts val="1200"/>
              </a:spcBef>
            </a:pPr>
            <a:r>
              <a:rPr lang="fr-FR" dirty="0"/>
              <a:t>Ce système permet d'interroger de multiples jeux de données de manière fédérée en proposant plusieurs filtres basés sur les métadonnées de chaque jeu de données.</a:t>
            </a:r>
          </a:p>
          <a:p>
            <a:pPr lvl="0">
              <a:spcBef>
                <a:spcPts val="1200"/>
              </a:spcBef>
            </a:pPr>
            <a:r>
              <a:rPr lang="fr-FR" dirty="0"/>
              <a:t>On peut ainsi sélectionner les jeux de données en fonction de leur localisation, de leur chronologie ou de leur thématique.</a:t>
            </a:r>
          </a:p>
          <a:p>
            <a:pPr lvl="0">
              <a:spcBef>
                <a:spcPts val="1200"/>
              </a:spcBef>
            </a:pPr>
            <a:r>
              <a:rPr lang="fr-FR" dirty="0"/>
              <a:t>La plupart des jeux de données actuellement en ligne sont encore en cours d'amélioration, mais d'ici la fin de l'année, nous aurons une dizaine de jeux de données stables à proposer.</a:t>
            </a:r>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10</a:t>
            </a:fld>
            <a:endParaRPr lang="en-US" altLang="it-IT"/>
          </a:p>
        </p:txBody>
      </p:sp>
    </p:spTree>
    <p:extLst>
      <p:ext uri="{BB962C8B-B14F-4D97-AF65-F5344CB8AC3E}">
        <p14:creationId xmlns:p14="http://schemas.microsoft.com/office/powerpoint/2010/main" val="63603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système de requêtes propose les concepts couramment utilisés par les archéologues : sites, localisation, responsable d’opération, datation, structures, faits, sépultures, mobilier et documentation.</a:t>
            </a:r>
          </a:p>
          <a:p>
            <a:r>
              <a:rPr lang="fr-FR" dirty="0"/>
              <a:t>La requête construite est ensuite automatiquement traduite en SPARQL pour être exécutée.</a:t>
            </a:r>
          </a:p>
          <a:p>
            <a:r>
              <a:rPr lang="fr-FR" dirty="0"/>
              <a:t>Les résultats obtenus sont des URL permettant d’accéder à la ressource en ligne.</a:t>
            </a:r>
          </a:p>
          <a:p>
            <a:r>
              <a:rPr lang="fr-FR" dirty="0"/>
              <a:t>Ce système est basé sur le langage </a:t>
            </a:r>
            <a:r>
              <a:rPr lang="fr-FR" dirty="0" err="1"/>
              <a:t>Javascript</a:t>
            </a:r>
            <a:r>
              <a:rPr lang="fr-FR" dirty="0"/>
              <a:t> et est open-source. Il est appelé SPARNATURAL.</a:t>
            </a:r>
          </a:p>
          <a:p>
            <a:r>
              <a:rPr lang="fr-FR" dirty="0"/>
              <a:t>SPARNATURAL a été développé par la société SPARNA</a:t>
            </a:r>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11</a:t>
            </a:fld>
            <a:endParaRPr lang="en-US" altLang="it-IT"/>
          </a:p>
        </p:txBody>
      </p:sp>
    </p:spTree>
    <p:extLst>
      <p:ext uri="{BB962C8B-B14F-4D97-AF65-F5344CB8AC3E}">
        <p14:creationId xmlns:p14="http://schemas.microsoft.com/office/powerpoint/2010/main" val="4145984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For the uploading of MASA datasets into the ARIADNE infrastructure, we have chosen to directly set up a gateway between </a:t>
            </a:r>
            <a:r>
              <a:rPr lang="en-US" dirty="0" err="1"/>
              <a:t>OpenArchaeo</a:t>
            </a:r>
            <a:r>
              <a:rPr lang="en-US" dirty="0"/>
              <a:t> and AO-CAT rather than starting from each source dataset.</a:t>
            </a:r>
          </a:p>
          <a:p>
            <a:r>
              <a:rPr lang="en-US" dirty="0"/>
              <a:t>The diagrams here present the mapping to migrate the datasets from </a:t>
            </a:r>
            <a:r>
              <a:rPr lang="en-US" dirty="0" err="1"/>
              <a:t>OpenArchaeo</a:t>
            </a:r>
            <a:r>
              <a:rPr lang="en-US" dirty="0"/>
              <a:t> to AO-CAT.</a:t>
            </a:r>
          </a:p>
          <a:p>
            <a:r>
              <a:rPr lang="en-US" dirty="0"/>
              <a:t>We will do the same for the metadata and for the services.</a:t>
            </a:r>
          </a:p>
          <a:p>
            <a:r>
              <a:rPr lang="en-US" dirty="0"/>
              <a:t>With this we should be able to provide </a:t>
            </a:r>
            <a:r>
              <a:rPr lang="en-US" dirty="0" err="1"/>
              <a:t>ARIADNEplus</a:t>
            </a:r>
            <a:r>
              <a:rPr lang="en-US" dirty="0"/>
              <a:t> with a significant number of datasets in the near future.</a:t>
            </a:r>
          </a:p>
          <a:p>
            <a:r>
              <a:rPr lang="en-US" dirty="0"/>
              <a:t>We would like to know if the </a:t>
            </a:r>
            <a:r>
              <a:rPr lang="en-US" dirty="0" err="1"/>
              <a:t>ARIADNEplus</a:t>
            </a:r>
            <a:r>
              <a:rPr lang="en-US" dirty="0"/>
              <a:t> community might be interested in </a:t>
            </a:r>
            <a:r>
              <a:rPr lang="en-US" dirty="0" err="1"/>
              <a:t>OpenArchaeo</a:t>
            </a:r>
            <a:r>
              <a:rPr lang="en-US" dirty="0"/>
              <a:t> and SPARNATURAL and, if so, how can we proceed to make these tools available in the infrastructure?</a:t>
            </a:r>
            <a:endParaRPr lang="fr-FR" dirty="0"/>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12</a:t>
            </a:fld>
            <a:endParaRPr lang="en-US" altLang="it-IT"/>
          </a:p>
        </p:txBody>
      </p:sp>
    </p:spTree>
    <p:extLst>
      <p:ext uri="{BB962C8B-B14F-4D97-AF65-F5344CB8AC3E}">
        <p14:creationId xmlns:p14="http://schemas.microsoft.com/office/powerpoint/2010/main" val="3919952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For the uploading of MASA datasets into the ARIADNE infrastructure, we have chosen to directly set up a gateway between </a:t>
            </a:r>
            <a:r>
              <a:rPr lang="en-US" dirty="0" err="1"/>
              <a:t>OpenArchaeo</a:t>
            </a:r>
            <a:r>
              <a:rPr lang="en-US" dirty="0"/>
              <a:t> and AO-CAT rather than starting from each source dataset.</a:t>
            </a:r>
          </a:p>
          <a:p>
            <a:r>
              <a:rPr lang="en-US" dirty="0"/>
              <a:t>The diagrams here present the mapping to migrate the datasets from </a:t>
            </a:r>
            <a:r>
              <a:rPr lang="en-US" dirty="0" err="1"/>
              <a:t>OpenArchaeo</a:t>
            </a:r>
            <a:r>
              <a:rPr lang="en-US" dirty="0"/>
              <a:t> to AO-CAT.</a:t>
            </a:r>
          </a:p>
          <a:p>
            <a:r>
              <a:rPr lang="en-US" dirty="0"/>
              <a:t>We will do the same for the metadata and for the services.</a:t>
            </a:r>
          </a:p>
          <a:p>
            <a:r>
              <a:rPr lang="en-US" dirty="0"/>
              <a:t>With this we should be able to provide </a:t>
            </a:r>
            <a:r>
              <a:rPr lang="en-US" dirty="0" err="1"/>
              <a:t>ARIADNEplus</a:t>
            </a:r>
            <a:r>
              <a:rPr lang="en-US" dirty="0"/>
              <a:t> with a significant number of datasets in the near future.</a:t>
            </a:r>
          </a:p>
          <a:p>
            <a:r>
              <a:rPr lang="en-US" dirty="0"/>
              <a:t>We would like to know if the </a:t>
            </a:r>
            <a:r>
              <a:rPr lang="en-US" dirty="0" err="1"/>
              <a:t>ARIADNEplus</a:t>
            </a:r>
            <a:r>
              <a:rPr lang="en-US" dirty="0"/>
              <a:t> community might be interested in </a:t>
            </a:r>
            <a:r>
              <a:rPr lang="en-US" dirty="0" err="1"/>
              <a:t>OpenArchaeo</a:t>
            </a:r>
            <a:r>
              <a:rPr lang="en-US" dirty="0"/>
              <a:t> and SPARNATURAL and, if so, how can we proceed to make these tools available in the infrastructure?</a:t>
            </a:r>
            <a:endParaRPr lang="fr-FR" dirty="0"/>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13</a:t>
            </a:fld>
            <a:endParaRPr lang="en-US" altLang="it-IT"/>
          </a:p>
        </p:txBody>
      </p:sp>
    </p:spTree>
    <p:extLst>
      <p:ext uri="{BB962C8B-B14F-4D97-AF65-F5344CB8AC3E}">
        <p14:creationId xmlns:p14="http://schemas.microsoft.com/office/powerpoint/2010/main" val="2668597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8EC9F95-1CF9-1441-A366-AA13D32C3EC7}" type="slidenum">
              <a:rPr lang="en-US" altLang="it-IT" smtClean="0"/>
              <a:pPr/>
              <a:t>14</a:t>
            </a:fld>
            <a:endParaRPr lang="en-US" altLang="it-IT"/>
          </a:p>
        </p:txBody>
      </p:sp>
    </p:spTree>
    <p:extLst>
      <p:ext uri="{BB962C8B-B14F-4D97-AF65-F5344CB8AC3E}">
        <p14:creationId xmlns:p14="http://schemas.microsoft.com/office/powerpoint/2010/main" val="224415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sz="1200" kern="1200" dirty="0">
                <a:solidFill>
                  <a:schemeClr val="tx1"/>
                </a:solidFill>
                <a:effectLst/>
                <a:latin typeface="+mn-lt"/>
                <a:ea typeface="ＭＳ Ｐゴシック" charset="0"/>
                <a:cs typeface="ＭＳ Ｐゴシック" charset="0"/>
              </a:rPr>
              <a:t>Depuis 2013, le consortium MASA (Mémoire des Archéologues et des Sites Archéologiques) de la Très Grande Infrastructure de Recherche française </a:t>
            </a:r>
            <a:r>
              <a:rPr lang="fr-FR" sz="1200" kern="1200" dirty="0" err="1">
                <a:solidFill>
                  <a:schemeClr val="tx1"/>
                </a:solidFill>
                <a:effectLst/>
                <a:latin typeface="+mn-lt"/>
                <a:ea typeface="ＭＳ Ｐゴシック" charset="0"/>
                <a:cs typeface="ＭＳ Ｐゴシック" charset="0"/>
              </a:rPr>
              <a:t>Huma-Num</a:t>
            </a:r>
            <a:r>
              <a:rPr lang="fr-FR" sz="1200" kern="1200" dirty="0">
                <a:solidFill>
                  <a:schemeClr val="tx1"/>
                </a:solidFill>
                <a:effectLst/>
                <a:latin typeface="+mn-lt"/>
                <a:ea typeface="ＭＳ Ｐゴシック" charset="0"/>
                <a:cs typeface="ＭＳ Ｐゴシック" charset="0"/>
              </a:rPr>
              <a:t> aide les archéologues à numériser et mettre à disposition leurs archives de fouilles.</a:t>
            </a:r>
          </a:p>
          <a:p>
            <a:pPr lvl="0"/>
            <a:r>
              <a:rPr lang="fr-FR" sz="1200" kern="1200" dirty="0">
                <a:solidFill>
                  <a:schemeClr val="tx1"/>
                </a:solidFill>
                <a:effectLst/>
                <a:latin typeface="+mn-lt"/>
                <a:ea typeface="ＭＳ Ｐゴシック" charset="0"/>
                <a:cs typeface="ＭＳ Ｐゴシック" charset="0"/>
              </a:rPr>
              <a:t>Le consortium MASA œuvre pour la diffusion des préceptes des principes FAIR au sein de la communauté archéologique française.</a:t>
            </a:r>
          </a:p>
          <a:p>
            <a:pPr lvl="0"/>
            <a:r>
              <a:rPr lang="fr-FR" sz="1200" kern="1200" dirty="0">
                <a:solidFill>
                  <a:schemeClr val="tx1"/>
                </a:solidFill>
                <a:effectLst/>
                <a:latin typeface="+mn-lt"/>
                <a:ea typeface="ＭＳ Ｐゴシック" charset="0"/>
                <a:cs typeface="ＭＳ Ｐゴシック" charset="0"/>
              </a:rPr>
              <a:t>Avec l'aide d'</a:t>
            </a:r>
            <a:r>
              <a:rPr lang="fr-FR" sz="1200" kern="1200" dirty="0" err="1">
                <a:solidFill>
                  <a:schemeClr val="tx1"/>
                </a:solidFill>
                <a:effectLst/>
                <a:latin typeface="+mn-lt"/>
                <a:ea typeface="ＭＳ Ｐゴシック" charset="0"/>
                <a:cs typeface="ＭＳ Ｐゴシック" charset="0"/>
              </a:rPr>
              <a:t>Huma-Num</a:t>
            </a:r>
            <a:r>
              <a:rPr lang="fr-FR" sz="1200" kern="1200" dirty="0">
                <a:solidFill>
                  <a:schemeClr val="tx1"/>
                </a:solidFill>
                <a:effectLst/>
                <a:latin typeface="+mn-lt"/>
                <a:ea typeface="ＭＳ Ｐゴシック" charset="0"/>
                <a:cs typeface="ＭＳ Ｐゴシック" charset="0"/>
              </a:rPr>
              <a:t>, nous avons participé à la traduction française du guide FAIR </a:t>
            </a:r>
            <a:r>
              <a:rPr lang="fr-FR" sz="1200" kern="1200" dirty="0" err="1">
                <a:solidFill>
                  <a:schemeClr val="tx1"/>
                </a:solidFill>
                <a:effectLst/>
                <a:latin typeface="+mn-lt"/>
                <a:ea typeface="ＭＳ Ｐゴシック" charset="0"/>
                <a:cs typeface="ＭＳ Ｐゴシック" charset="0"/>
              </a:rPr>
              <a:t>Parthenos</a:t>
            </a:r>
            <a:r>
              <a:rPr lang="fr-FR" sz="1200" kern="1200" dirty="0">
                <a:solidFill>
                  <a:schemeClr val="tx1"/>
                </a:solidFill>
                <a:effectLst/>
                <a:latin typeface="+mn-lt"/>
                <a:ea typeface="ＭＳ Ｐゴシック" charset="0"/>
                <a:cs typeface="ＭＳ Ｐゴシック" charset="0"/>
              </a:rPr>
              <a:t>, afin d’introduire les recommandations à nos partenaires. Un livre blanc est également en finalisation afin de fournir un guide à suivre dans le cycle des données Archéologiques.</a:t>
            </a:r>
          </a:p>
          <a:p>
            <a:pPr lvl="0"/>
            <a:r>
              <a:rPr lang="fr-FR" sz="1200" kern="1200" dirty="0">
                <a:solidFill>
                  <a:schemeClr val="tx1"/>
                </a:solidFill>
                <a:effectLst/>
                <a:latin typeface="+mn-lt"/>
                <a:ea typeface="ＭＳ Ｐゴシック" charset="0"/>
                <a:cs typeface="ＭＳ Ｐゴシック" charset="0"/>
              </a:rPr>
              <a:t>L'objectif est d'aider les archéologues à rendre leurs données interopérables et à ouvrir leurs jeux de données sur le web,</a:t>
            </a:r>
            <a:r>
              <a:rPr lang="fr-FR" sz="1200" kern="1200" baseline="0" dirty="0">
                <a:solidFill>
                  <a:schemeClr val="tx1"/>
                </a:solidFill>
                <a:effectLst/>
                <a:latin typeface="+mn-lt"/>
                <a:ea typeface="ＭＳ Ｐゴシック" charset="0"/>
                <a:cs typeface="ＭＳ Ｐゴシック" charset="0"/>
              </a:rPr>
              <a:t> tout en veillant à leur sauvegarde</a:t>
            </a:r>
            <a:r>
              <a:rPr lang="fr-FR" sz="1200" kern="1200" dirty="0">
                <a:solidFill>
                  <a:schemeClr val="tx1"/>
                </a:solidFill>
                <a:effectLst/>
                <a:latin typeface="+mn-lt"/>
                <a:ea typeface="ＭＳ Ｐゴシック" charset="0"/>
                <a:cs typeface="ＭＳ Ｐゴシック" charset="0"/>
              </a:rPr>
              <a:t>.</a:t>
            </a:r>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2</a:t>
            </a:fld>
            <a:endParaRPr lang="en-US" altLang="it-IT"/>
          </a:p>
        </p:txBody>
      </p:sp>
    </p:spTree>
    <p:extLst>
      <p:ext uri="{BB962C8B-B14F-4D97-AF65-F5344CB8AC3E}">
        <p14:creationId xmlns:p14="http://schemas.microsoft.com/office/powerpoint/2010/main" val="1938576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vocabulaire de nos jeux de données est aligné autant que possible sur les nomenclatures standard.</a:t>
            </a:r>
          </a:p>
          <a:p>
            <a:r>
              <a:rPr lang="fr-FR" dirty="0"/>
              <a:t>Pour le vocabulaire thématique, concret ou abstrait, nous utilisons les thésaurus PACTOLS. </a:t>
            </a:r>
          </a:p>
          <a:p>
            <a:r>
              <a:rPr lang="fr-FR" dirty="0"/>
              <a:t>Les PACTOLS sont eux-mêmes alignés sur l'AAT du GETTY, massivement utilisé à l’international et en particulier par </a:t>
            </a:r>
            <a:r>
              <a:rPr lang="fr-FR" dirty="0" err="1"/>
              <a:t>ARIADNEplus</a:t>
            </a:r>
            <a:r>
              <a:rPr lang="fr-FR" dirty="0"/>
              <a:t>.</a:t>
            </a:r>
          </a:p>
          <a:p>
            <a:r>
              <a:rPr lang="fr-FR" dirty="0"/>
              <a:t>Comme l'AAT, les PACTOLS seront également intégrés dans le </a:t>
            </a:r>
            <a:r>
              <a:rPr lang="fr-FR" dirty="0" err="1"/>
              <a:t>BackBones</a:t>
            </a:r>
            <a:r>
              <a:rPr lang="fr-FR" dirty="0"/>
              <a:t> Thesaurus (projet de méta-thésaurus international</a:t>
            </a:r>
            <a:r>
              <a:rPr lang="fr-FR" baseline="0" dirty="0"/>
              <a:t> fédérant tous les grands thésaurus nationaux)</a:t>
            </a:r>
            <a:r>
              <a:rPr lang="fr-FR" dirty="0"/>
              <a:t>.</a:t>
            </a:r>
          </a:p>
          <a:p>
            <a:r>
              <a:rPr lang="fr-FR" dirty="0"/>
              <a:t>Pour la localisation, nous utilisons </a:t>
            </a:r>
            <a:r>
              <a:rPr lang="fr-FR" dirty="0" err="1"/>
              <a:t>GeoNames</a:t>
            </a:r>
            <a:r>
              <a:rPr lang="fr-FR" dirty="0"/>
              <a:t> qui fournit de nombreux services web pour récupérer diverses informations.</a:t>
            </a:r>
          </a:p>
          <a:p>
            <a:r>
              <a:rPr lang="fr-FR" dirty="0"/>
              <a:t>Pour la datation, nous utilisons </a:t>
            </a:r>
            <a:r>
              <a:rPr lang="fr-FR" dirty="0" err="1"/>
              <a:t>PeriodO</a:t>
            </a:r>
            <a:r>
              <a:rPr lang="fr-FR" dirty="0"/>
              <a:t>, surtout pour les métadonnées puisque nos données comportent souvent des datations plus précises que les périodes </a:t>
            </a:r>
            <a:r>
              <a:rPr lang="fr-FR" dirty="0" err="1"/>
              <a:t>PeriodO</a:t>
            </a:r>
            <a:r>
              <a:rPr lang="fr-FR" dirty="0"/>
              <a:t>.</a:t>
            </a:r>
          </a:p>
          <a:p>
            <a:r>
              <a:rPr lang="fr-FR" dirty="0"/>
              <a:t>Enfin, pour les auteurs, nous utilisons principalement le VIAF mais, lorsque la personne n'est pas référencée dans le VIAF, nous mobilisons parfois d'autres ressources comme HAL-SHS.</a:t>
            </a:r>
          </a:p>
          <a:p>
            <a:r>
              <a:rPr lang="fr-FR" dirty="0"/>
              <a:t>Là encore, nous avons la chance d'avoir une ingénieure contractuelle, Lizzie </a:t>
            </a:r>
            <a:r>
              <a:rPr lang="fr-FR" dirty="0" err="1"/>
              <a:t>Sholtus</a:t>
            </a:r>
            <a:r>
              <a:rPr lang="fr-FR" dirty="0"/>
              <a:t>, qui est en charge de l'alignement de tous ces vocabulaires.</a:t>
            </a:r>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3</a:t>
            </a:fld>
            <a:endParaRPr lang="en-US" altLang="it-IT"/>
          </a:p>
        </p:txBody>
      </p:sp>
    </p:spTree>
    <p:extLst>
      <p:ext uri="{BB962C8B-B14F-4D97-AF65-F5344CB8AC3E}">
        <p14:creationId xmlns:p14="http://schemas.microsoft.com/office/powerpoint/2010/main" val="96428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a:t>
            </a:r>
            <a:r>
              <a:rPr lang="fr-FR" baseline="0" dirty="0"/>
              <a:t> v</a:t>
            </a:r>
            <a:r>
              <a:rPr lang="fr-FR" dirty="0"/>
              <a:t>ocabulaire et ses identifiants pérennes ne sont pas les seuls vecteurs de l’interopérabilité des données.</a:t>
            </a:r>
          </a:p>
          <a:p>
            <a:r>
              <a:rPr lang="fr-FR" dirty="0"/>
              <a:t>Interopérabilité</a:t>
            </a:r>
            <a:r>
              <a:rPr lang="fr-FR" baseline="0" dirty="0"/>
              <a:t> structurelle (jeux de données hétérogènes en format, en structure)</a:t>
            </a:r>
          </a:p>
          <a:p>
            <a:r>
              <a:rPr lang="fr-FR" baseline="0" dirty="0"/>
              <a:t>Constat de MASA pour l’archéologie</a:t>
            </a:r>
          </a:p>
          <a:p>
            <a:pPr marL="228600" indent="-228600">
              <a:buAutoNum type="arabicPeriod"/>
            </a:pPr>
            <a:r>
              <a:rPr lang="fr-FR" baseline="0" dirty="0"/>
              <a:t>Accumulation des archives</a:t>
            </a:r>
          </a:p>
          <a:p>
            <a:pPr marL="228600" indent="-228600">
              <a:buAutoNum type="arabicPeriod"/>
            </a:pPr>
            <a:r>
              <a:rPr lang="fr-FR" baseline="0" dirty="0"/>
              <a:t>Informatisation et structuration différentes</a:t>
            </a:r>
          </a:p>
          <a:p>
            <a:pPr marL="228600" indent="-228600">
              <a:buAutoNum type="arabicPeriod"/>
            </a:pPr>
            <a:r>
              <a:rPr lang="fr-FR" baseline="0" dirty="0"/>
              <a:t>Multiplication des BDD et des formats (Moyen Age numérique)</a:t>
            </a:r>
          </a:p>
          <a:p>
            <a:pPr marL="0" indent="0">
              <a:buNone/>
            </a:pPr>
            <a:r>
              <a:rPr lang="fr-FR" baseline="0" dirty="0"/>
              <a:t>Solution : CIDOC CRM (ontologie pour décrire les éléments patrimoniaux – musées, archives bibliothèques – étendue à l’archéologie)</a:t>
            </a:r>
          </a:p>
          <a:p>
            <a:pPr marL="0" indent="0">
              <a:buNone/>
            </a:pPr>
            <a:r>
              <a:rPr lang="fr-FR" baseline="0" dirty="0"/>
              <a:t>-&gt; surcouche pour faire communiquer des bases hétérogènes.</a:t>
            </a:r>
          </a:p>
          <a:p>
            <a:pPr marL="0" indent="0">
              <a:buNone/>
            </a:pPr>
            <a:r>
              <a:rPr lang="fr-FR" baseline="0" dirty="0"/>
              <a:t>Le but du jeu consiste à construire des ponts depuis chaque jeu de données vers l’ontologie, entre chaque champ de la base et des entités du CIDOC.</a:t>
            </a:r>
          </a:p>
        </p:txBody>
      </p:sp>
      <p:sp>
        <p:nvSpPr>
          <p:cNvPr id="4" name="Espace réservé du numéro de diapositive 3"/>
          <p:cNvSpPr>
            <a:spLocks noGrp="1"/>
          </p:cNvSpPr>
          <p:nvPr>
            <p:ph type="sldNum" sz="quarter" idx="10"/>
          </p:nvPr>
        </p:nvSpPr>
        <p:spPr/>
        <p:txBody>
          <a:bodyPr/>
          <a:lstStyle/>
          <a:p>
            <a:fld id="{E135E8A7-06F4-436F-BBB9-64FE032847FA}" type="slidenum">
              <a:rPr lang="fr-FR" altLang="fr-FR" smtClean="0"/>
              <a:pPr/>
              <a:t>4</a:t>
            </a:fld>
            <a:endParaRPr lang="fr-FR" altLang="fr-FR"/>
          </a:p>
        </p:txBody>
      </p:sp>
    </p:spTree>
    <p:extLst>
      <p:ext uri="{BB962C8B-B14F-4D97-AF65-F5344CB8AC3E}">
        <p14:creationId xmlns:p14="http://schemas.microsoft.com/office/powerpoint/2010/main" val="418800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moteur est basé sur un graphe qui est un sous-ensemble de CIDOC CRM et quelques extensions : </a:t>
            </a:r>
            <a:r>
              <a:rPr lang="fr-FR" dirty="0" err="1"/>
              <a:t>CRMsci</a:t>
            </a:r>
            <a:r>
              <a:rPr lang="fr-FR" dirty="0"/>
              <a:t>, </a:t>
            </a:r>
            <a:r>
              <a:rPr lang="fr-FR" dirty="0" err="1"/>
              <a:t>CRMarchaeo</a:t>
            </a:r>
            <a:r>
              <a:rPr lang="fr-FR" dirty="0"/>
              <a:t> et </a:t>
            </a:r>
            <a:r>
              <a:rPr lang="fr-FR" dirty="0" err="1"/>
              <a:t>CRMba</a:t>
            </a:r>
            <a:r>
              <a:rPr lang="fr-FR" dirty="0"/>
              <a:t>.</a:t>
            </a:r>
          </a:p>
          <a:p>
            <a:r>
              <a:rPr lang="fr-FR" dirty="0"/>
              <a:t>Vous pouvez voir ici les principaux concepts utilisés que j'ai présentés précédemment, avec au centre S19_Encounter_Event qui représente l'activité de découverte ou de fouille.</a:t>
            </a:r>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5</a:t>
            </a:fld>
            <a:endParaRPr lang="en-US" altLang="it-IT"/>
          </a:p>
        </p:txBody>
      </p:sp>
    </p:spTree>
    <p:extLst>
      <p:ext uri="{BB962C8B-B14F-4D97-AF65-F5344CB8AC3E}">
        <p14:creationId xmlns:p14="http://schemas.microsoft.com/office/powerpoint/2010/main" val="2199421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ＭＳ Ｐゴシック" charset="0"/>
                <a:cs typeface="ＭＳ Ｐゴシック" charset="0"/>
              </a:rPr>
              <a:t>Comme pour nombreuses autres ontologie, dans le CRM CIDOC, chaque entité est associée à un identifiant, à des types (de préférence issus d'une nomenclature standard) et éventuellement à une appellation.</a:t>
            </a:r>
          </a:p>
          <a:p>
            <a:r>
              <a:rPr lang="fr-FR" sz="1200" kern="1200" dirty="0">
                <a:solidFill>
                  <a:schemeClr val="tx1"/>
                </a:solidFill>
                <a:effectLst/>
                <a:latin typeface="+mn-lt"/>
                <a:ea typeface="ＭＳ Ｐゴシック" charset="0"/>
                <a:cs typeface="ＭＳ Ｐゴシック" charset="0"/>
              </a:rPr>
              <a:t>Chacune de ces entités est également liée à un module de datation et à un module de documentation.</a:t>
            </a:r>
          </a:p>
          <a:p>
            <a:r>
              <a:rPr lang="fr-FR" sz="1200" kern="1200" dirty="0">
                <a:solidFill>
                  <a:schemeClr val="tx1"/>
                </a:solidFill>
                <a:effectLst/>
                <a:latin typeface="+mn-lt"/>
                <a:ea typeface="ＭＳ Ｐゴシック" charset="0"/>
                <a:cs typeface="ＭＳ Ｐゴシック" charset="0"/>
              </a:rPr>
              <a:t>Pour le module de datation, il s'agit de fournir des informations sur la période d'utilisation de l'élément (fouille, site, artefact).</a:t>
            </a:r>
          </a:p>
          <a:p>
            <a:r>
              <a:rPr lang="fr-FR" sz="1200" kern="1200" dirty="0">
                <a:solidFill>
                  <a:schemeClr val="tx1"/>
                </a:solidFill>
                <a:effectLst/>
                <a:latin typeface="+mn-lt"/>
                <a:ea typeface="ＭＳ Ｐゴシック" charset="0"/>
                <a:cs typeface="ＭＳ Ｐゴシック" charset="0"/>
              </a:rPr>
              <a:t>Pour le module de documentation, il s'agit de lier la documentation à ces éléments archéologiques élémentaires : photographies, dessins de terrain, fiches d'enregistrement, documents d'archives, références bibliographiques, rapports d'opération, etc.</a:t>
            </a:r>
          </a:p>
          <a:p>
            <a:r>
              <a:rPr lang="fr-FR" sz="1200" kern="1200" dirty="0">
                <a:solidFill>
                  <a:schemeClr val="tx1"/>
                </a:solidFill>
                <a:effectLst/>
                <a:latin typeface="+mn-lt"/>
                <a:ea typeface="ＭＳ Ｐゴシック" charset="0"/>
                <a:cs typeface="ＭＳ Ｐゴシック" charset="0"/>
              </a:rPr>
              <a:t>Cette documentation peut elle-même être datée et associée à un auteur.</a:t>
            </a:r>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6</a:t>
            </a:fld>
            <a:endParaRPr lang="en-US" altLang="it-IT"/>
          </a:p>
        </p:txBody>
      </p:sp>
    </p:spTree>
    <p:extLst>
      <p:ext uri="{BB962C8B-B14F-4D97-AF65-F5344CB8AC3E}">
        <p14:creationId xmlns:p14="http://schemas.microsoft.com/office/powerpoint/2010/main" val="1921731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 </a:t>
            </a:r>
            <a:r>
              <a:rPr lang="fr-FR" dirty="0" err="1"/>
              <a:t>mapping</a:t>
            </a:r>
            <a:r>
              <a:rPr lang="fr-FR" dirty="0"/>
              <a:t> des jeux de données avec le CIDOC, </a:t>
            </a:r>
            <a:r>
              <a:rPr lang="fr-FR" dirty="0" err="1"/>
              <a:t>ARIADNEplus</a:t>
            </a:r>
            <a:r>
              <a:rPr lang="fr-FR" dirty="0"/>
              <a:t> recommande l'utilisation de 3M.</a:t>
            </a:r>
          </a:p>
          <a:p>
            <a:r>
              <a:rPr lang="fr-FR" dirty="0"/>
              <a:t>Cependant, beaucoup de nos jeux de données sont de grosses bases de données relationnelles et il serait compliqué de passer par une migration XML intermédiaire avant de faire la mise en correspondance.</a:t>
            </a:r>
          </a:p>
          <a:p>
            <a:r>
              <a:rPr lang="fr-FR" dirty="0"/>
              <a:t>Nous avons donc choisi d'utiliser Protégé-ONTOP pour la mise en correspondance de toutes ces bases de données.</a:t>
            </a:r>
            <a:r>
              <a:rPr lang="fr-FR" baseline="0" dirty="0"/>
              <a:t> </a:t>
            </a:r>
            <a:r>
              <a:rPr lang="fr-FR" baseline="0" dirty="0" err="1"/>
              <a:t>Ontop</a:t>
            </a:r>
            <a:r>
              <a:rPr lang="fr-FR" baseline="0" dirty="0"/>
              <a:t> </a:t>
            </a:r>
            <a:r>
              <a:rPr lang="fr-FR" dirty="0"/>
              <a:t>est efficace et, à certains égards, plus facile à utiliser que 3M.</a:t>
            </a:r>
          </a:p>
          <a:p>
            <a:r>
              <a:rPr lang="fr-FR" dirty="0"/>
              <a:t>Malheureusement, 3M ne peut pas traiter certains de nos jeux de données qui sont trop volumineux et nous devons passer directement par le moteur X3ML, ce qui est plus complexe</a:t>
            </a:r>
            <a:r>
              <a:rPr lang="fr-FR" baseline="0" dirty="0"/>
              <a:t> à utiliser</a:t>
            </a:r>
            <a:r>
              <a:rPr lang="fr-FR" dirty="0"/>
              <a:t>.</a:t>
            </a:r>
          </a:p>
          <a:p>
            <a:r>
              <a:rPr lang="fr-FR" dirty="0"/>
              <a:t>Nous avons la chance d'avoir un ingénieur contractuel compétent, Florian </a:t>
            </a:r>
            <a:r>
              <a:rPr lang="fr-FR" dirty="0" err="1"/>
              <a:t>Hivert</a:t>
            </a:r>
            <a:r>
              <a:rPr lang="fr-FR" dirty="0"/>
              <a:t>, qui est en charge des </a:t>
            </a:r>
            <a:r>
              <a:rPr lang="fr-FR" dirty="0" err="1"/>
              <a:t>mappings</a:t>
            </a:r>
            <a:r>
              <a:rPr lang="fr-FR" dirty="0"/>
              <a:t> pour </a:t>
            </a:r>
            <a:r>
              <a:rPr lang="fr-FR" dirty="0" err="1"/>
              <a:t>OpenArchaeo</a:t>
            </a:r>
            <a:r>
              <a:rPr lang="fr-FR" dirty="0"/>
              <a:t>.</a:t>
            </a:r>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7</a:t>
            </a:fld>
            <a:endParaRPr lang="en-US" altLang="it-IT"/>
          </a:p>
        </p:txBody>
      </p:sp>
    </p:spTree>
    <p:extLst>
      <p:ext uri="{BB962C8B-B14F-4D97-AF65-F5344CB8AC3E}">
        <p14:creationId xmlns:p14="http://schemas.microsoft.com/office/powerpoint/2010/main" val="3815174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que les fichiers RDF ont été générés grâce aux </a:t>
            </a:r>
            <a:r>
              <a:rPr lang="fr-FR" dirty="0" err="1"/>
              <a:t>mappings</a:t>
            </a:r>
            <a:r>
              <a:rPr lang="fr-FR" dirty="0"/>
              <a:t>, avant de les intégrer dans </a:t>
            </a:r>
            <a:r>
              <a:rPr lang="fr-FR" dirty="0" err="1"/>
              <a:t>OpenArchaeo</a:t>
            </a:r>
            <a:r>
              <a:rPr lang="fr-FR" dirty="0"/>
              <a:t>, nous disposons d'un validateur SHACL pour les vérifier.</a:t>
            </a:r>
          </a:p>
          <a:p>
            <a:r>
              <a:rPr lang="fr-FR" dirty="0"/>
              <a:t>Ceci est utile de trois manières :</a:t>
            </a:r>
          </a:p>
          <a:p>
            <a:r>
              <a:rPr lang="fr-FR" dirty="0"/>
              <a:t>- premièrement, pour s'assurer que les données sont cohérentes,</a:t>
            </a:r>
          </a:p>
          <a:p>
            <a:r>
              <a:rPr lang="fr-FR" dirty="0"/>
              <a:t>- deuxièmement, que les triplets respectent les règles de structuration du modèle générique</a:t>
            </a:r>
          </a:p>
          <a:p>
            <a:r>
              <a:rPr lang="fr-FR" dirty="0"/>
              <a:t>- et enfin que ces règles de structurations</a:t>
            </a:r>
            <a:r>
              <a:rPr lang="fr-FR" baseline="0" dirty="0"/>
              <a:t> </a:t>
            </a:r>
            <a:r>
              <a:rPr lang="fr-FR" dirty="0"/>
              <a:t>sont correctement définies.</a:t>
            </a:r>
          </a:p>
          <a:p>
            <a:r>
              <a:rPr lang="fr-FR" dirty="0"/>
              <a:t>L'analyse des erreurs permet ainsi de corriger les données elles-mêmes, d'affiner le </a:t>
            </a:r>
            <a:r>
              <a:rPr lang="fr-FR" dirty="0" err="1"/>
              <a:t>mapping</a:t>
            </a:r>
            <a:r>
              <a:rPr lang="fr-FR" dirty="0"/>
              <a:t> ou d'améliorer les règles de validation.</a:t>
            </a:r>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8</a:t>
            </a:fld>
            <a:endParaRPr lang="en-US" altLang="it-IT"/>
          </a:p>
        </p:txBody>
      </p:sp>
    </p:spTree>
    <p:extLst>
      <p:ext uri="{BB962C8B-B14F-4D97-AF65-F5344CB8AC3E}">
        <p14:creationId xmlns:p14="http://schemas.microsoft.com/office/powerpoint/2010/main" val="5162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Consortium MASA a développé </a:t>
            </a:r>
            <a:r>
              <a:rPr lang="fr-FR" dirty="0" err="1"/>
              <a:t>OpenArchaeo</a:t>
            </a:r>
            <a:r>
              <a:rPr lang="fr-FR" dirty="0"/>
              <a:t>, une plateforme web sémantique pour les ensembles de données archéologiques cartographiés avec CIDOC CRM.</a:t>
            </a:r>
          </a:p>
          <a:p>
            <a:r>
              <a:rPr lang="fr-FR" dirty="0" err="1"/>
              <a:t>OpenArchaeo</a:t>
            </a:r>
            <a:r>
              <a:rPr lang="fr-FR" dirty="0"/>
              <a:t> fournit un point d'accès SPARQL avec </a:t>
            </a:r>
            <a:r>
              <a:rPr lang="fr-FR" dirty="0" err="1"/>
              <a:t>GraphDB</a:t>
            </a:r>
            <a:r>
              <a:rPr lang="fr-FR" dirty="0"/>
              <a:t>.</a:t>
            </a:r>
          </a:p>
          <a:p>
            <a:r>
              <a:rPr lang="fr-FR" dirty="0"/>
              <a:t>Mais un point d'accès SPARQL n'est pas adapté aux archéologues non informaticiens et comme ce sont eux que nous voulons convaincre, nous avons dû trouver une interface qu'ils peuvent utiliser plus facilement.</a:t>
            </a:r>
          </a:p>
          <a:p>
            <a:r>
              <a:rPr lang="fr-FR" dirty="0"/>
              <a:t>Nous nous sommes inspirés de </a:t>
            </a:r>
            <a:r>
              <a:rPr lang="fr-FR" dirty="0" err="1"/>
              <a:t>ResearchSpace</a:t>
            </a:r>
            <a:r>
              <a:rPr lang="fr-FR" dirty="0"/>
              <a:t>, qui est utilisé par le British Museum, pour développer une interface de requête conviviale spécifiquement destinée aux archéologues.</a:t>
            </a:r>
          </a:p>
        </p:txBody>
      </p:sp>
      <p:sp>
        <p:nvSpPr>
          <p:cNvPr id="4" name="Espace réservé du numéro de diapositive 3"/>
          <p:cNvSpPr>
            <a:spLocks noGrp="1"/>
          </p:cNvSpPr>
          <p:nvPr>
            <p:ph type="sldNum" sz="quarter" idx="10"/>
          </p:nvPr>
        </p:nvSpPr>
        <p:spPr/>
        <p:txBody>
          <a:bodyPr/>
          <a:lstStyle/>
          <a:p>
            <a:fld id="{38EC9F95-1CF9-1441-A366-AA13D32C3EC7}" type="slidenum">
              <a:rPr lang="en-US" altLang="it-IT" smtClean="0"/>
              <a:pPr/>
              <a:t>9</a:t>
            </a:fld>
            <a:endParaRPr lang="en-US" altLang="it-IT"/>
          </a:p>
        </p:txBody>
      </p:sp>
    </p:spTree>
    <p:extLst>
      <p:ext uri="{BB962C8B-B14F-4D97-AF65-F5344CB8AC3E}">
        <p14:creationId xmlns:p14="http://schemas.microsoft.com/office/powerpoint/2010/main" val="134809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4"/>
          <p:cNvSpPr>
            <a:spLocks noGrp="1" noChangeArrowheads="1"/>
          </p:cNvSpPr>
          <p:nvPr>
            <p:ph type="dt" sz="half" idx="10"/>
          </p:nvPr>
        </p:nvSpPr>
        <p:spPr>
          <a:xfrm>
            <a:off x="1547664" y="5736150"/>
            <a:ext cx="2133600" cy="476250"/>
          </a:xfrm>
          <a:prstGeom prst="rect">
            <a:avLst/>
          </a:prstGeom>
          <a:ln/>
        </p:spPr>
        <p:txBody>
          <a:bodyPr/>
          <a:lstStyle>
            <a:lvl1pPr>
              <a:defRPr/>
            </a:lvl1pPr>
          </a:lstStyle>
          <a:p>
            <a:pPr>
              <a:defRPr/>
            </a:pPr>
            <a:endParaRPr lang="fr-FR"/>
          </a:p>
        </p:txBody>
      </p:sp>
    </p:spTree>
    <p:extLst>
      <p:ext uri="{BB962C8B-B14F-4D97-AF65-F5344CB8AC3E}">
        <p14:creationId xmlns:p14="http://schemas.microsoft.com/office/powerpoint/2010/main" val="524372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449D65BD-26C5-4282-A7FB-35D36840B721}" type="slidenum">
              <a:rPr lang="fr-FR" altLang="fr-FR"/>
              <a:pPr/>
              <a:t>‹N°›</a:t>
            </a:fld>
            <a:endParaRPr lang="fr-FR" altLang="fr-FR"/>
          </a:p>
        </p:txBody>
      </p:sp>
    </p:spTree>
    <p:extLst>
      <p:ext uri="{BB962C8B-B14F-4D97-AF65-F5344CB8AC3E}">
        <p14:creationId xmlns:p14="http://schemas.microsoft.com/office/powerpoint/2010/main" val="84497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28695C85-74B4-46DB-B2CD-3B582410720D}" type="slidenum">
              <a:rPr lang="fr-FR" altLang="fr-FR"/>
              <a:pPr/>
              <a:t>‹N°›</a:t>
            </a:fld>
            <a:endParaRPr lang="fr-FR" altLang="fr-FR"/>
          </a:p>
        </p:txBody>
      </p:sp>
    </p:spTree>
    <p:extLst>
      <p:ext uri="{BB962C8B-B14F-4D97-AF65-F5344CB8AC3E}">
        <p14:creationId xmlns:p14="http://schemas.microsoft.com/office/powerpoint/2010/main" val="3102916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apositiva titolo">
    <p:bg>
      <p:bgRef idx="1001">
        <a:schemeClr val="bg1"/>
      </p:bgRef>
    </p:bg>
    <p:spTree>
      <p:nvGrpSpPr>
        <p:cNvPr id="1" name=""/>
        <p:cNvGrpSpPr/>
        <p:nvPr/>
      </p:nvGrpSpPr>
      <p:grpSpPr>
        <a:xfrm>
          <a:off x="0" y="0"/>
          <a:ext cx="0" cy="0"/>
          <a:chOff x="0" y="0"/>
          <a:chExt cx="0" cy="0"/>
        </a:xfrm>
      </p:grpSpPr>
      <p:pic>
        <p:nvPicPr>
          <p:cNvPr id="8" name="Picture 8" descr="maze background.png">
            <a:extLst>
              <a:ext uri="{FF2B5EF4-FFF2-40B4-BE49-F238E27FC236}">
                <a16:creationId xmlns:a16="http://schemas.microsoft.com/office/drawing/2014/main" id="{622EBEC4-0056-304F-A579-B6BFA85832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4050"/>
            <a:ext cx="9144000" cy="61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ttangolo 3">
            <a:extLst>
              <a:ext uri="{FF2B5EF4-FFF2-40B4-BE49-F238E27FC236}">
                <a16:creationId xmlns:a16="http://schemas.microsoft.com/office/drawing/2014/main" id="{47A30664-12EF-AD4D-8106-490F206A284D}"/>
              </a:ext>
            </a:extLst>
          </p:cNvPr>
          <p:cNvSpPr/>
          <p:nvPr userDrawn="1"/>
        </p:nvSpPr>
        <p:spPr>
          <a:xfrm>
            <a:off x="-211873" y="6449743"/>
            <a:ext cx="9534293" cy="5086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Rectangle 7">
            <a:extLst>
              <a:ext uri="{FF2B5EF4-FFF2-40B4-BE49-F238E27FC236}">
                <a16:creationId xmlns:a16="http://schemas.microsoft.com/office/drawing/2014/main" id="{48983217-F5F0-7048-89ED-6F2F6D6E4968}"/>
              </a:ext>
            </a:extLst>
          </p:cNvPr>
          <p:cNvSpPr>
            <a:spLocks noChangeArrowheads="1"/>
          </p:cNvSpPr>
          <p:nvPr userDrawn="1"/>
        </p:nvSpPr>
        <p:spPr bwMode="auto">
          <a:xfrm>
            <a:off x="1617663" y="6497368"/>
            <a:ext cx="6713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r" eaLnBrk="1" hangingPunct="1"/>
            <a:r>
              <a:rPr lang="en-US" altLang="it-IT" sz="1200" dirty="0"/>
              <a:t>ARIADNEplus is funded by the European Commission’s Horizon 2020 </a:t>
            </a:r>
            <a:r>
              <a:rPr lang="en-US" altLang="it-IT" sz="1200" dirty="0" err="1"/>
              <a:t>Programme</a:t>
            </a:r>
            <a:endParaRPr lang="en-US" altLang="it-IT" sz="1200" dirty="0"/>
          </a:p>
        </p:txBody>
      </p:sp>
      <p:pic>
        <p:nvPicPr>
          <p:cNvPr id="7" name="Picture 9">
            <a:extLst>
              <a:ext uri="{FF2B5EF4-FFF2-40B4-BE49-F238E27FC236}">
                <a16:creationId xmlns:a16="http://schemas.microsoft.com/office/drawing/2014/main" id="{00561CA6-AC34-D145-ABBE-A4955B8B67C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31200" y="6497368"/>
            <a:ext cx="4921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84199" y="1530985"/>
            <a:ext cx="7823200" cy="998855"/>
          </a:xfrm>
          <a:solidFill>
            <a:schemeClr val="bg1">
              <a:alpha val="95000"/>
            </a:schemeClr>
          </a:solidFill>
          <a:ln w="19050">
            <a:noFill/>
          </a:ln>
          <a:effectLst>
            <a:outerShdw blurRad="50800" dist="38100" dir="2700000" algn="tl" rotWithShape="0">
              <a:srgbClr val="000000">
                <a:alpha val="43000"/>
              </a:srgbClr>
            </a:outerShdw>
          </a:effectLst>
        </p:spPr>
        <p:txBody>
          <a:bodyPr/>
          <a:lstStyle>
            <a:lvl1pPr algn="ctr">
              <a:defRPr>
                <a:solidFill>
                  <a:srgbClr val="619B91"/>
                </a:solidFill>
              </a:defRPr>
            </a:lvl1pPr>
          </a:lstStyle>
          <a:p>
            <a:r>
              <a:rPr lang="it-IT"/>
              <a:t>Fare clic per modificare stile</a:t>
            </a:r>
            <a:endParaRPr lang="en-US" dirty="0"/>
          </a:p>
        </p:txBody>
      </p:sp>
      <p:sp>
        <p:nvSpPr>
          <p:cNvPr id="3" name="Subtitle 2"/>
          <p:cNvSpPr>
            <a:spLocks noGrp="1"/>
          </p:cNvSpPr>
          <p:nvPr>
            <p:ph type="subTitle" idx="1"/>
          </p:nvPr>
        </p:nvSpPr>
        <p:spPr>
          <a:xfrm>
            <a:off x="609600" y="2975187"/>
            <a:ext cx="7823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pic>
        <p:nvPicPr>
          <p:cNvPr id="9" name="Immagine 8">
            <a:extLst>
              <a:ext uri="{FF2B5EF4-FFF2-40B4-BE49-F238E27FC236}">
                <a16:creationId xmlns:a16="http://schemas.microsoft.com/office/drawing/2014/main" id="{5ACAE25E-246A-E645-AAA5-AF2517AEB5B7}"/>
              </a:ext>
            </a:extLst>
          </p:cNvPr>
          <p:cNvPicPr>
            <a:picLocks noChangeAspect="1"/>
          </p:cNvPicPr>
          <p:nvPr userDrawn="1"/>
        </p:nvPicPr>
        <p:blipFill>
          <a:blip r:embed="rId4"/>
          <a:stretch>
            <a:fillRect/>
          </a:stretch>
        </p:blipFill>
        <p:spPr>
          <a:xfrm>
            <a:off x="293765" y="222058"/>
            <a:ext cx="5903228" cy="1086254"/>
          </a:xfrm>
          <a:prstGeom prst="rect">
            <a:avLst/>
          </a:prstGeom>
        </p:spPr>
      </p:pic>
      <p:sp>
        <p:nvSpPr>
          <p:cNvPr id="5" name="Rectangle 6">
            <a:extLst>
              <a:ext uri="{FF2B5EF4-FFF2-40B4-BE49-F238E27FC236}">
                <a16:creationId xmlns:a16="http://schemas.microsoft.com/office/drawing/2014/main" id="{20454765-EC92-514B-8C9F-F7987BF39975}"/>
              </a:ext>
            </a:extLst>
          </p:cNvPr>
          <p:cNvSpPr>
            <a:spLocks noChangeArrowheads="1"/>
          </p:cNvSpPr>
          <p:nvPr userDrawn="1"/>
        </p:nvSpPr>
        <p:spPr bwMode="auto">
          <a:xfrm>
            <a:off x="0" y="6341793"/>
            <a:ext cx="9144000" cy="107950"/>
          </a:xfrm>
          <a:prstGeom prst="rect">
            <a:avLst/>
          </a:prstGeom>
          <a:gradFill rotWithShape="1">
            <a:gsLst>
              <a:gs pos="0">
                <a:srgbClr val="619B91"/>
              </a:gs>
              <a:gs pos="81000">
                <a:srgbClr val="FFFFFF">
                  <a:alpha val="44919"/>
                </a:srgbClr>
              </a:gs>
              <a:gs pos="100000">
                <a:srgbClr val="FFFFFF">
                  <a:alpha val="31999"/>
                </a:srgbClr>
              </a:gs>
            </a:gsLst>
            <a:lin ang="0" scaled="1"/>
          </a:gradFill>
          <a:ln w="12700">
            <a:solidFill>
              <a:schemeClr val="bg1"/>
            </a:solidFill>
            <a:miter lim="800000"/>
            <a:headEnd/>
            <a:tailEnd/>
          </a:ln>
          <a:effectLst>
            <a:outerShdw blurRad="428625" sx="196001" sy="196001" rotWithShape="0">
              <a:srgbClr val="BFBFBF">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Tree>
    <p:extLst>
      <p:ext uri="{BB962C8B-B14F-4D97-AF65-F5344CB8AC3E}">
        <p14:creationId xmlns:p14="http://schemas.microsoft.com/office/powerpoint/2010/main" val="35461466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15F26861-6018-4FF8-83FD-650908CAFB5E}" type="slidenum">
              <a:rPr lang="fr-FR" altLang="fr-FR"/>
              <a:pPr/>
              <a:t>‹N°›</a:t>
            </a:fld>
            <a:endParaRPr lang="fr-FR" altLang="fr-FR"/>
          </a:p>
        </p:txBody>
      </p:sp>
    </p:spTree>
    <p:extLst>
      <p:ext uri="{BB962C8B-B14F-4D97-AF65-F5344CB8AC3E}">
        <p14:creationId xmlns:p14="http://schemas.microsoft.com/office/powerpoint/2010/main" val="131740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05A92418-A301-4603-91E0-DD755D0894A0}" type="slidenum">
              <a:rPr lang="fr-FR" altLang="fr-FR"/>
              <a:pPr/>
              <a:t>‹N°›</a:t>
            </a:fld>
            <a:endParaRPr lang="fr-FR" altLang="fr-FR"/>
          </a:p>
        </p:txBody>
      </p:sp>
    </p:spTree>
    <p:extLst>
      <p:ext uri="{BB962C8B-B14F-4D97-AF65-F5344CB8AC3E}">
        <p14:creationId xmlns:p14="http://schemas.microsoft.com/office/powerpoint/2010/main" val="2568311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6" name="Espace réservé du pied de pag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7" name="Espace réservé du numéro de diapositiv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8856E05D-4438-4B69-B8C9-C0B431D3B86D}" type="slidenum">
              <a:rPr lang="fr-FR" altLang="fr-FR"/>
              <a:pPr/>
              <a:t>‹N°›</a:t>
            </a:fld>
            <a:endParaRPr lang="fr-FR" altLang="fr-FR"/>
          </a:p>
        </p:txBody>
      </p:sp>
    </p:spTree>
    <p:extLst>
      <p:ext uri="{BB962C8B-B14F-4D97-AF65-F5344CB8AC3E}">
        <p14:creationId xmlns:p14="http://schemas.microsoft.com/office/powerpoint/2010/main" val="1679178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831B144C-F026-413A-9E75-56D7BC7C7938}" type="slidenum">
              <a:rPr lang="fr-FR" altLang="fr-FR"/>
              <a:pPr/>
              <a:t>‹N°›</a:t>
            </a:fld>
            <a:endParaRPr lang="fr-FR" altLang="fr-FR"/>
          </a:p>
        </p:txBody>
      </p:sp>
    </p:spTree>
    <p:extLst>
      <p:ext uri="{BB962C8B-B14F-4D97-AF65-F5344CB8AC3E}">
        <p14:creationId xmlns:p14="http://schemas.microsoft.com/office/powerpoint/2010/main" val="949308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2D346544-71F2-49A5-B71C-42AB1E156EF8}" type="slidenum">
              <a:rPr lang="fr-FR" altLang="fr-FR"/>
              <a:pPr/>
              <a:t>‹N°›</a:t>
            </a:fld>
            <a:endParaRPr lang="fr-FR" altLang="fr-FR"/>
          </a:p>
        </p:txBody>
      </p:sp>
    </p:spTree>
    <p:extLst>
      <p:ext uri="{BB962C8B-B14F-4D97-AF65-F5344CB8AC3E}">
        <p14:creationId xmlns:p14="http://schemas.microsoft.com/office/powerpoint/2010/main" val="3867449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D9568B08-6ED1-4DEE-89DF-AB866BFF2833}" type="slidenum">
              <a:rPr lang="fr-FR" altLang="fr-FR"/>
              <a:pPr/>
              <a:t>‹N°›</a:t>
            </a:fld>
            <a:endParaRPr lang="fr-FR" altLang="fr-FR"/>
          </a:p>
        </p:txBody>
      </p:sp>
    </p:spTree>
    <p:extLst>
      <p:ext uri="{BB962C8B-B14F-4D97-AF65-F5344CB8AC3E}">
        <p14:creationId xmlns:p14="http://schemas.microsoft.com/office/powerpoint/2010/main" val="3692212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6" name="Espace réservé du pied de pag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7" name="Espace réservé du numéro de diapositiv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2C6C959C-9221-4FBC-A9E8-B317EB6CEF30}" type="slidenum">
              <a:rPr lang="fr-FR" altLang="fr-FR"/>
              <a:pPr/>
              <a:t>‹N°›</a:t>
            </a:fld>
            <a:endParaRPr lang="fr-FR" altLang="fr-FR"/>
          </a:p>
        </p:txBody>
      </p:sp>
    </p:spTree>
    <p:extLst>
      <p:ext uri="{BB962C8B-B14F-4D97-AF65-F5344CB8AC3E}">
        <p14:creationId xmlns:p14="http://schemas.microsoft.com/office/powerpoint/2010/main" val="4005494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a:t>Cliquez sur l'icône pour ajouter une image</a:t>
            </a:r>
            <a:endParaRPr lang="fr-FR"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fr-FR"/>
          </a:p>
        </p:txBody>
      </p:sp>
      <p:sp>
        <p:nvSpPr>
          <p:cNvPr id="6" name="Espace réservé du pied de pag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fr-FR"/>
          </a:p>
        </p:txBody>
      </p:sp>
      <p:sp>
        <p:nvSpPr>
          <p:cNvPr id="7" name="Espace réservé du numéro de diapositiv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A7D59AEC-C293-40BB-9931-6C55D693FCF2}" type="slidenum">
              <a:rPr lang="fr-FR" altLang="fr-FR"/>
              <a:pPr/>
              <a:t>‹N°›</a:t>
            </a:fld>
            <a:endParaRPr lang="fr-FR" altLang="fr-FR"/>
          </a:p>
        </p:txBody>
      </p:sp>
    </p:spTree>
    <p:extLst>
      <p:ext uri="{BB962C8B-B14F-4D97-AF65-F5344CB8AC3E}">
        <p14:creationId xmlns:p14="http://schemas.microsoft.com/office/powerpoint/2010/main" val="4147747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7704" y="65682"/>
            <a:ext cx="7128792" cy="86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dirty="0"/>
              <a:t>Cliquez pour modifier le style du titre</a:t>
            </a:r>
          </a:p>
        </p:txBody>
      </p:sp>
      <p:sp>
        <p:nvSpPr>
          <p:cNvPr id="1027" name="Rectangle 3"/>
          <p:cNvSpPr>
            <a:spLocks noGrp="1" noChangeArrowheads="1"/>
          </p:cNvSpPr>
          <p:nvPr>
            <p:ph type="body" idx="1"/>
          </p:nvPr>
        </p:nvSpPr>
        <p:spPr bwMode="auto">
          <a:xfrm>
            <a:off x="457200" y="1196753"/>
            <a:ext cx="8229600"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buClr>
                <a:srgbClr val="B43036"/>
              </a:buClr>
              <a:buFont typeface="Times New Roman" panose="02020603050405020304" pitchFamily="18" charset="0"/>
              <a:buNone/>
            </a:pPr>
            <a:r>
              <a:rPr lang="fr-FR" altLang="fr-FR" dirty="0"/>
              <a:t>Cliquez pour modifier les styles du texte du masque</a:t>
            </a:r>
          </a:p>
          <a:p>
            <a:pPr lvl="1" eaLnBrk="0" hangingPunct="0">
              <a:spcBef>
                <a:spcPct val="0"/>
              </a:spcBef>
            </a:pPr>
            <a:r>
              <a:rPr lang="fr-FR" altLang="fr-FR" dirty="0"/>
              <a:t>Deuxième niveau</a:t>
            </a:r>
          </a:p>
          <a:p>
            <a:pPr lvl="2" eaLnBrk="0" hangingPunct="0">
              <a:spcBef>
                <a:spcPct val="0"/>
              </a:spcBef>
            </a:pPr>
            <a:r>
              <a:rPr lang="fr-FR" altLang="fr-FR" dirty="0"/>
              <a:t>Troisième niveau</a:t>
            </a:r>
          </a:p>
          <a:p>
            <a:pPr lvl="3" eaLnBrk="0" hangingPunct="0">
              <a:spcBef>
                <a:spcPct val="0"/>
              </a:spcBef>
            </a:pPr>
            <a:r>
              <a:rPr lang="fr-FR" altLang="fr-FR" dirty="0"/>
              <a:t>Quatrième niveau</a:t>
            </a:r>
          </a:p>
          <a:p>
            <a:pPr lvl="4" eaLnBrk="0" hangingPunct="0">
              <a:spcBef>
                <a:spcPct val="0"/>
              </a:spcBef>
            </a:pPr>
            <a:r>
              <a:rPr lang="fr-FR" altLang="fr-FR" dirty="0"/>
              <a:t>Cinquième niveau</a:t>
            </a:r>
          </a:p>
        </p:txBody>
      </p:sp>
      <p:sp>
        <p:nvSpPr>
          <p:cNvPr id="7" name="Rectangle 14"/>
          <p:cNvSpPr>
            <a:spLocks noChangeArrowheads="1"/>
          </p:cNvSpPr>
          <p:nvPr userDrawn="1"/>
        </p:nvSpPr>
        <p:spPr bwMode="auto">
          <a:xfrm>
            <a:off x="0" y="6477000"/>
            <a:ext cx="4876800" cy="76200"/>
          </a:xfrm>
          <a:prstGeom prst="rect">
            <a:avLst/>
          </a:prstGeom>
          <a:solidFill>
            <a:srgbClr val="C00000"/>
          </a:solidFill>
          <a:ln>
            <a:noFill/>
          </a:ln>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fr-FR"/>
          </a:p>
        </p:txBody>
      </p:sp>
      <p:pic>
        <p:nvPicPr>
          <p:cNvPr id="8" name="Picture 6" descr="cnrs"/>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758396" y="6126101"/>
            <a:ext cx="457732" cy="4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9"/>
          <p:cNvSpPr>
            <a:spLocks noChangeArrowheads="1"/>
          </p:cNvSpPr>
          <p:nvPr userDrawn="1"/>
        </p:nvSpPr>
        <p:spPr bwMode="auto">
          <a:xfrm>
            <a:off x="0" y="6781800"/>
            <a:ext cx="9144000" cy="76200"/>
          </a:xfrm>
          <a:prstGeom prst="rect">
            <a:avLst/>
          </a:prstGeom>
          <a:solidFill>
            <a:srgbClr val="FFC000"/>
          </a:solidFill>
          <a:ln>
            <a:noFill/>
          </a:ln>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fr-FR"/>
          </a:p>
        </p:txBody>
      </p:sp>
      <p:sp>
        <p:nvSpPr>
          <p:cNvPr id="10" name="Rectangle 20"/>
          <p:cNvSpPr>
            <a:spLocks noChangeArrowheads="1"/>
          </p:cNvSpPr>
          <p:nvPr userDrawn="1"/>
        </p:nvSpPr>
        <p:spPr bwMode="auto">
          <a:xfrm>
            <a:off x="0" y="6629400"/>
            <a:ext cx="9144000" cy="76200"/>
          </a:xfrm>
          <a:prstGeom prst="rect">
            <a:avLst/>
          </a:prstGeom>
          <a:solidFill>
            <a:srgbClr val="FF6600"/>
          </a:solidFill>
          <a:ln>
            <a:noFill/>
          </a:ln>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fr-FR"/>
          </a:p>
        </p:txBody>
      </p:sp>
      <p:pic>
        <p:nvPicPr>
          <p:cNvPr id="12" name="Image 16" descr="Logo-Humanum.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75217" y="6126101"/>
            <a:ext cx="617263" cy="43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12"/>
          <p:cNvPicPr>
            <a:picLocks noChangeAspect="1"/>
          </p:cNvPicPr>
          <p:nvPr userDrawn="1"/>
        </p:nvPicPr>
        <p:blipFill rotWithShape="1">
          <a:blip r:embed="rId16">
            <a:extLst>
              <a:ext uri="{28A0092B-C50C-407E-A947-70E740481C1C}">
                <a14:useLocalDpi xmlns:a14="http://schemas.microsoft.com/office/drawing/2010/main" val="0"/>
              </a:ext>
            </a:extLst>
          </a:blip>
          <a:srcRect l="1" r="47842"/>
          <a:stretch/>
        </p:blipFill>
        <p:spPr>
          <a:xfrm>
            <a:off x="107504" y="65682"/>
            <a:ext cx="1739458" cy="869853"/>
          </a:xfrm>
          <a:prstGeom prst="rect">
            <a:avLst/>
          </a:prstGeom>
        </p:spPr>
      </p:pic>
      <p:pic>
        <p:nvPicPr>
          <p:cNvPr id="14" name="Image 13"/>
          <p:cNvPicPr>
            <a:picLocks noChangeAspect="1"/>
          </p:cNvPicPr>
          <p:nvPr userDrawn="1"/>
        </p:nvPicPr>
        <p:blipFill rotWithShape="1">
          <a:blip r:embed="rId17" cstate="print">
            <a:extLst>
              <a:ext uri="{28A0092B-C50C-407E-A947-70E740481C1C}">
                <a14:useLocalDpi xmlns:a14="http://schemas.microsoft.com/office/drawing/2010/main" val="0"/>
              </a:ext>
            </a:extLst>
          </a:blip>
          <a:srcRect r="24011"/>
          <a:stretch/>
        </p:blipFill>
        <p:spPr>
          <a:xfrm>
            <a:off x="5066093" y="6128750"/>
            <a:ext cx="1763420" cy="459901"/>
          </a:xfrm>
          <a:prstGeom prst="rect">
            <a:avLst/>
          </a:prstGeom>
        </p:spPr>
      </p:pic>
      <p:pic>
        <p:nvPicPr>
          <p:cNvPr id="15" name="Image 1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6888602" y="6128750"/>
            <a:ext cx="810705" cy="3988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1" fontAlgn="base" hangingPunct="1">
        <a:spcBef>
          <a:spcPct val="0"/>
        </a:spcBef>
        <a:spcAft>
          <a:spcPct val="0"/>
        </a:spcAft>
        <a:defRPr lang="fr-FR" altLang="fr-FR" sz="4000" dirty="0" smtClean="0">
          <a:solidFill>
            <a:srgbClr val="FF6600"/>
          </a:solidFill>
          <a:latin typeface="Bebas Neue" pitchFamily="34" charset="0"/>
          <a:ea typeface="ＭＳ Ｐゴシック" panose="020B0600070205080204" pitchFamily="34" charset="-128"/>
          <a:cs typeface="ＭＳ Ｐゴシック" charset="-128"/>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lang="fr-FR" altLang="fr-FR" sz="2000" kern="1200" dirty="0" smtClean="0">
          <a:solidFill>
            <a:schemeClr val="tx1"/>
          </a:solidFill>
          <a:latin typeface="Verdana" panose="020B0604030504040204" pitchFamily="34" charset="0"/>
          <a:ea typeface="ＭＳ Ｐゴシック" panose="020B0600070205080204" pitchFamily="34" charset="-128"/>
          <a:cs typeface="+mn-cs"/>
        </a:defRPr>
      </a:lvl1pPr>
      <a:lvl2pPr marL="742950" indent="-285750" algn="l" rtl="0" eaLnBrk="1" fontAlgn="base" hangingPunct="1">
        <a:spcBef>
          <a:spcPct val="20000"/>
        </a:spcBef>
        <a:spcAft>
          <a:spcPct val="0"/>
        </a:spcAft>
        <a:buChar char="–"/>
        <a:defRPr lang="fr-FR" altLang="fr-FR" sz="2800" kern="1200" dirty="0" smtClean="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1" fontAlgn="base" hangingPunct="1">
        <a:spcBef>
          <a:spcPct val="20000"/>
        </a:spcBef>
        <a:spcAft>
          <a:spcPct val="0"/>
        </a:spcAft>
        <a:buChar char="•"/>
        <a:defRPr lang="fr-FR" altLang="fr-FR" sz="2400" kern="1200" dirty="0" smtClean="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1" fontAlgn="base" hangingPunct="1">
        <a:spcBef>
          <a:spcPct val="20000"/>
        </a:spcBef>
        <a:spcAft>
          <a:spcPct val="0"/>
        </a:spcAft>
        <a:buChar char="–"/>
        <a:defRPr lang="fr-FR" altLang="fr-FR" sz="2000" kern="1200" dirty="0" smtClean="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1" fontAlgn="base" hangingPunct="1">
        <a:spcBef>
          <a:spcPct val="20000"/>
        </a:spcBef>
        <a:spcAft>
          <a:spcPct val="0"/>
        </a:spcAft>
        <a:buChar char="»"/>
        <a:defRPr lang="fr-FR" altLang="fr-FR" sz="2000" kern="1200" dirty="0" smtClean="0">
          <a:solidFill>
            <a:schemeClr val="tx1"/>
          </a:solidFill>
          <a:latin typeface="Arial" panose="020B0604020202020204" pitchFamily="34" charset="0"/>
          <a:ea typeface="ＭＳ Ｐゴシック" panose="020B0600070205080204" pitchFamily="34" charset="-128"/>
          <a:cs typeface="+mn-cs"/>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asa.hypotheses.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mailto:florian.hivert@univ-tours.f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e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5CB5-EEA9-B24D-8144-A6D84807C04D}"/>
              </a:ext>
            </a:extLst>
          </p:cNvPr>
          <p:cNvSpPr>
            <a:spLocks noGrp="1"/>
          </p:cNvSpPr>
          <p:nvPr>
            <p:ph type="ctrTitle"/>
          </p:nvPr>
        </p:nvSpPr>
        <p:spPr>
          <a:xfrm>
            <a:off x="685800" y="1772816"/>
            <a:ext cx="7772400" cy="2403698"/>
          </a:xfrm>
          <a:noFill/>
          <a:ln w="9525"/>
          <a:effectLst>
            <a:outerShdw blurRad="50800" dist="38100" dir="2700000" algn="tl" rotWithShape="0">
              <a:srgbClr val="000000">
                <a:alpha val="42999"/>
              </a:srgbClr>
            </a:outerShdw>
          </a:effectLst>
          <a:extLst/>
        </p:spPr>
        <p:txBody>
          <a:bodyPr/>
          <a:lstStyle/>
          <a:p>
            <a:r>
              <a:rPr lang="fr-FR" dirty="0" err="1"/>
              <a:t>OpenArchaeo</a:t>
            </a:r>
            <a:r>
              <a:rPr lang="fr-FR" dirty="0"/>
              <a:t> : une plateforme Web sémantique pour interroger les données archéologiques.</a:t>
            </a:r>
            <a:endParaRPr lang="en-US" dirty="0"/>
          </a:p>
        </p:txBody>
      </p:sp>
      <p:sp>
        <p:nvSpPr>
          <p:cNvPr id="3" name="Subtitle 2">
            <a:extLst>
              <a:ext uri="{FF2B5EF4-FFF2-40B4-BE49-F238E27FC236}">
                <a16:creationId xmlns:a16="http://schemas.microsoft.com/office/drawing/2014/main" id="{69BF5412-FD86-1748-AB95-883B35D7AA51}"/>
              </a:ext>
            </a:extLst>
          </p:cNvPr>
          <p:cNvSpPr>
            <a:spLocks noGrp="1"/>
          </p:cNvSpPr>
          <p:nvPr>
            <p:ph type="subTitle" idx="1"/>
          </p:nvPr>
        </p:nvSpPr>
        <p:spPr>
          <a:xfrm>
            <a:off x="1371600" y="4563237"/>
            <a:ext cx="6400800" cy="1198984"/>
          </a:xfrm>
          <a:noFill/>
        </p:spPr>
        <p:txBody>
          <a:bodyPr rtlCol="0">
            <a:normAutofit/>
          </a:bodyPr>
          <a:lstStyle/>
          <a:p>
            <a:pPr marL="0" indent="0">
              <a:lnSpc>
                <a:spcPct val="120000"/>
              </a:lnSpc>
              <a:buNone/>
            </a:pPr>
            <a:r>
              <a:rPr lang="en-US" sz="2800" dirty="0">
                <a:ln w="0"/>
                <a:effectLst>
                  <a:outerShdw blurRad="38100" dist="19050" dir="2700000" algn="tl" rotWithShape="0">
                    <a:schemeClr val="dk1">
                      <a:alpha val="40000"/>
                    </a:schemeClr>
                  </a:outerShdw>
                </a:effectLst>
              </a:rPr>
              <a:t>Florian HIVERT</a:t>
            </a:r>
          </a:p>
          <a:p>
            <a:pPr>
              <a:lnSpc>
                <a:spcPct val="120000"/>
              </a:lnSpc>
            </a:pPr>
            <a:r>
              <a:rPr lang="fr-FR" altLang="fr-FR" dirty="0"/>
              <a:t>MSH Val de Loire/</a:t>
            </a:r>
            <a:r>
              <a:rPr lang="fr-FR" altLang="fr-FR" dirty="0" err="1"/>
              <a:t>Huma-Num</a:t>
            </a:r>
            <a:endParaRPr lang="en-US" dirty="0">
              <a:ln w="0"/>
              <a:effectLst>
                <a:outerShdw blurRad="38100" dist="19050" dir="2700000" algn="tl" rotWithShape="0">
                  <a:schemeClr val="dk1">
                    <a:alpha val="40000"/>
                  </a:schemeClr>
                </a:outerShdw>
              </a:effectLst>
              <a:latin typeface="+mj-lt"/>
              <a:ea typeface="+mn-ea"/>
              <a:cs typeface="Arial"/>
            </a:endParaRPr>
          </a:p>
        </p:txBody>
      </p:sp>
    </p:spTree>
    <p:extLst>
      <p:ext uri="{BB962C8B-B14F-4D97-AF65-F5344CB8AC3E}">
        <p14:creationId xmlns:p14="http://schemas.microsoft.com/office/powerpoint/2010/main" val="1828460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pPr eaLnBrk="1" hangingPunct="1"/>
            <a:r>
              <a:rPr lang="en-US" altLang="it-IT" sz="3200" dirty="0">
                <a:ea typeface="ＭＳ Ｐゴシック" panose="020B0600070205080204" pitchFamily="34" charset="-128"/>
              </a:rPr>
              <a:t>Le </a:t>
            </a:r>
            <a:r>
              <a:rPr lang="en-US" altLang="it-IT" sz="3200" i="1" dirty="0" err="1">
                <a:ea typeface="ＭＳ Ｐゴシック" panose="020B0600070205080204" pitchFamily="34" charset="-128"/>
              </a:rPr>
              <a:t>triplestore</a:t>
            </a:r>
            <a:r>
              <a:rPr lang="en-US" altLang="it-IT" sz="3200" dirty="0">
                <a:ea typeface="ＭＳ Ｐゴシック" panose="020B0600070205080204" pitchFamily="34" charset="-128"/>
              </a:rPr>
              <a:t> </a:t>
            </a:r>
            <a:r>
              <a:rPr lang="en-US" altLang="it-IT" sz="3200" dirty="0" err="1">
                <a:ea typeface="ＭＳ Ｐゴシック" panose="020B0600070205080204" pitchFamily="34" charset="-128"/>
              </a:rPr>
              <a:t>OpenArchaeo</a:t>
            </a:r>
            <a:endParaRPr lang="en-US" altLang="it-IT" sz="3200" dirty="0">
              <a:ea typeface="ＭＳ Ｐゴシック" panose="020B0600070205080204" pitchFamily="34" charset="-128"/>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424" y="154260"/>
            <a:ext cx="511322" cy="692696"/>
          </a:xfrm>
          <a:prstGeom prst="rect">
            <a:avLst/>
          </a:prstGeom>
        </p:spPr>
      </p:pic>
      <p:pic>
        <p:nvPicPr>
          <p:cNvPr id="3" name="Image 2">
            <a:extLst>
              <a:ext uri="{FF2B5EF4-FFF2-40B4-BE49-F238E27FC236}">
                <a16:creationId xmlns:a16="http://schemas.microsoft.com/office/drawing/2014/main" id="{5D77C3B9-EEF5-48AC-94E6-11C783C488C9}"/>
              </a:ext>
            </a:extLst>
          </p:cNvPr>
          <p:cNvPicPr>
            <a:picLocks noChangeAspect="1"/>
          </p:cNvPicPr>
          <p:nvPr/>
        </p:nvPicPr>
        <p:blipFill>
          <a:blip r:embed="rId4"/>
          <a:stretch>
            <a:fillRect/>
          </a:stretch>
        </p:blipFill>
        <p:spPr>
          <a:xfrm>
            <a:off x="136750" y="1044584"/>
            <a:ext cx="8899746" cy="4768832"/>
          </a:xfrm>
          <a:prstGeom prst="rect">
            <a:avLst/>
          </a:prstGeom>
        </p:spPr>
      </p:pic>
    </p:spTree>
    <p:extLst>
      <p:ext uri="{BB962C8B-B14F-4D97-AF65-F5344CB8AC3E}">
        <p14:creationId xmlns:p14="http://schemas.microsoft.com/office/powerpoint/2010/main" val="1900416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pPr eaLnBrk="1" hangingPunct="1"/>
            <a:r>
              <a:rPr lang="en-US" altLang="it-IT" sz="3200" dirty="0" err="1">
                <a:ea typeface="ＭＳ Ｐゴシック" panose="020B0600070205080204" pitchFamily="34" charset="-128"/>
              </a:rPr>
              <a:t>Explorateur</a:t>
            </a:r>
            <a:r>
              <a:rPr lang="en-US" altLang="it-IT" sz="3200" dirty="0">
                <a:ea typeface="ＭＳ Ｐゴシック" panose="020B0600070205080204" pitchFamily="34" charset="-128"/>
              </a:rPr>
              <a:t> </a:t>
            </a:r>
            <a:r>
              <a:rPr lang="en-US" altLang="it-IT" sz="3200" dirty="0" err="1">
                <a:ea typeface="ＭＳ Ｐゴシック" panose="020B0600070205080204" pitchFamily="34" charset="-128"/>
              </a:rPr>
              <a:t>OpenArchaeo</a:t>
            </a:r>
            <a:endParaRPr lang="en-US" altLang="it-IT" sz="3200" dirty="0">
              <a:ea typeface="ＭＳ Ｐゴシック" panose="020B0600070205080204" pitchFamily="34" charset="-128"/>
            </a:endParaRPr>
          </a:p>
        </p:txBody>
      </p:sp>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3355" t="17850" r="502" b="-399"/>
          <a:stretch/>
        </p:blipFill>
        <p:spPr>
          <a:xfrm>
            <a:off x="1907704" y="1061156"/>
            <a:ext cx="7236296" cy="5661248"/>
          </a:xfrm>
          <a:prstGeom prst="rect">
            <a:avLst/>
          </a:prstGeom>
        </p:spPr>
      </p:pic>
      <p:sp>
        <p:nvSpPr>
          <p:cNvPr id="5" name="Rectangle 4"/>
          <p:cNvSpPr/>
          <p:nvPr/>
        </p:nvSpPr>
        <p:spPr>
          <a:xfrm>
            <a:off x="179512" y="2338040"/>
            <a:ext cx="3888432" cy="720080"/>
          </a:xfrm>
          <a:prstGeom prst="rect">
            <a:avLst/>
          </a:prstGeom>
          <a:solidFill>
            <a:srgbClr val="FFFFCC"/>
          </a:solidFill>
          <a:ln w="6350">
            <a:solidFill>
              <a:schemeClr val="bg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482056"/>
            <a:ext cx="2232248" cy="440162"/>
          </a:xfrm>
          <a:prstGeom prst="rect">
            <a:avLst/>
          </a:prstGeom>
        </p:spPr>
      </p:pic>
      <p:sp>
        <p:nvSpPr>
          <p:cNvPr id="8" name="Rectangle 7"/>
          <p:cNvSpPr/>
          <p:nvPr/>
        </p:nvSpPr>
        <p:spPr>
          <a:xfrm>
            <a:off x="2522456" y="2579958"/>
            <a:ext cx="1473480" cy="261610"/>
          </a:xfrm>
          <a:prstGeom prst="rect">
            <a:avLst/>
          </a:prstGeom>
        </p:spPr>
        <p:txBody>
          <a:bodyPr wrap="none">
            <a:spAutoFit/>
          </a:bodyPr>
          <a:lstStyle/>
          <a:p>
            <a:r>
              <a:rPr lang="fr-FR" sz="1100" u="sng" dirty="0">
                <a:solidFill>
                  <a:srgbClr val="0000FF"/>
                </a:solidFill>
              </a:rPr>
              <a:t>http://sparnatural.eu/</a:t>
            </a: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424" y="154260"/>
            <a:ext cx="511322" cy="692696"/>
          </a:xfrm>
          <a:prstGeom prst="rect">
            <a:avLst/>
          </a:prstGeom>
        </p:spPr>
      </p:pic>
    </p:spTree>
    <p:extLst>
      <p:ext uri="{BB962C8B-B14F-4D97-AF65-F5344CB8AC3E}">
        <p14:creationId xmlns:p14="http://schemas.microsoft.com/office/powerpoint/2010/main" val="377297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a:xfrm>
            <a:off x="541320" y="20638"/>
            <a:ext cx="8556171" cy="863600"/>
          </a:xfrm>
        </p:spPr>
        <p:txBody>
          <a:bodyPr/>
          <a:lstStyle/>
          <a:p>
            <a:r>
              <a:rPr lang="en-US" altLang="it-IT" sz="3200" dirty="0" err="1">
                <a:ea typeface="ＭＳ Ｐゴシック" panose="020B0600070205080204" pitchFamily="34" charset="-128"/>
              </a:rPr>
              <a:t>Alignement</a:t>
            </a:r>
            <a:r>
              <a:rPr lang="en-US" altLang="it-IT" sz="3200" dirty="0">
                <a:ea typeface="ＭＳ Ｐゴシック" panose="020B0600070205080204" pitchFamily="34" charset="-128"/>
              </a:rPr>
              <a:t> entre </a:t>
            </a:r>
            <a:br>
              <a:rPr lang="en-US" altLang="it-IT" sz="3200" dirty="0">
                <a:ea typeface="ＭＳ Ｐゴシック" panose="020B0600070205080204" pitchFamily="34" charset="-128"/>
              </a:rPr>
            </a:br>
            <a:r>
              <a:rPr lang="en-US" altLang="it-IT" sz="3200" dirty="0" err="1">
                <a:ea typeface="ＭＳ Ｐゴシック" panose="020B0600070205080204" pitchFamily="34" charset="-128"/>
              </a:rPr>
              <a:t>OpenArchaeo</a:t>
            </a:r>
            <a:r>
              <a:rPr lang="en-US" altLang="it-IT" sz="3200" dirty="0">
                <a:ea typeface="ＭＳ Ｐゴシック" panose="020B0600070205080204" pitchFamily="34" charset="-128"/>
              </a:rPr>
              <a:t> et </a:t>
            </a:r>
            <a:r>
              <a:rPr lang="en-US" altLang="it-IT" sz="3200" dirty="0" err="1">
                <a:ea typeface="ＭＳ Ｐゴシック" panose="020B0600070205080204" pitchFamily="34" charset="-128"/>
              </a:rPr>
              <a:t>ARIADNEplus</a:t>
            </a:r>
            <a:endParaRPr lang="en-US" altLang="it-IT" sz="3200" dirty="0">
              <a:ea typeface="ＭＳ Ｐゴシック" panose="020B0600070205080204" pitchFamily="34" charset="-128"/>
            </a:endParaRPr>
          </a:p>
        </p:txBody>
      </p:sp>
      <p:pic>
        <p:nvPicPr>
          <p:cNvPr id="2" name="Image 1">
            <a:extLst>
              <a:ext uri="{FF2B5EF4-FFF2-40B4-BE49-F238E27FC236}">
                <a16:creationId xmlns:a16="http://schemas.microsoft.com/office/drawing/2014/main" id="{64012C77-A79E-42D0-962B-0F8B800AD561}"/>
              </a:ext>
            </a:extLst>
          </p:cNvPr>
          <p:cNvPicPr>
            <a:picLocks noChangeAspect="1"/>
          </p:cNvPicPr>
          <p:nvPr/>
        </p:nvPicPr>
        <p:blipFill>
          <a:blip r:embed="rId3"/>
          <a:stretch>
            <a:fillRect/>
          </a:stretch>
        </p:blipFill>
        <p:spPr>
          <a:xfrm>
            <a:off x="755576" y="1052736"/>
            <a:ext cx="7236296" cy="4964868"/>
          </a:xfrm>
          <a:prstGeom prst="rect">
            <a:avLst/>
          </a:prstGeom>
        </p:spPr>
      </p:pic>
    </p:spTree>
    <p:extLst>
      <p:ext uri="{BB962C8B-B14F-4D97-AF65-F5344CB8AC3E}">
        <p14:creationId xmlns:p14="http://schemas.microsoft.com/office/powerpoint/2010/main" val="239236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a:xfrm>
            <a:off x="541320" y="20638"/>
            <a:ext cx="8556171" cy="863600"/>
          </a:xfrm>
        </p:spPr>
        <p:txBody>
          <a:bodyPr/>
          <a:lstStyle/>
          <a:p>
            <a:r>
              <a:rPr lang="en-US" altLang="it-IT" sz="3200" dirty="0" err="1">
                <a:ea typeface="ＭＳ Ｐゴシック" panose="020B0600070205080204" pitchFamily="34" charset="-128"/>
              </a:rPr>
              <a:t>Alignement</a:t>
            </a:r>
            <a:r>
              <a:rPr lang="en-US" altLang="it-IT" sz="3200" dirty="0">
                <a:ea typeface="ＭＳ Ｐゴシック" panose="020B0600070205080204" pitchFamily="34" charset="-128"/>
              </a:rPr>
              <a:t> entre </a:t>
            </a:r>
            <a:br>
              <a:rPr lang="en-US" altLang="it-IT" sz="3200" dirty="0">
                <a:ea typeface="ＭＳ Ｐゴシック" panose="020B0600070205080204" pitchFamily="34" charset="-128"/>
              </a:rPr>
            </a:br>
            <a:r>
              <a:rPr lang="en-US" altLang="it-IT" sz="3200" dirty="0" err="1">
                <a:ea typeface="ＭＳ Ｐゴシック" panose="020B0600070205080204" pitchFamily="34" charset="-128"/>
              </a:rPr>
              <a:t>OpenArchaeo</a:t>
            </a:r>
            <a:r>
              <a:rPr lang="en-US" altLang="it-IT" sz="3200" dirty="0">
                <a:ea typeface="ＭＳ Ｐゴシック" panose="020B0600070205080204" pitchFamily="34" charset="-128"/>
              </a:rPr>
              <a:t> et </a:t>
            </a:r>
            <a:r>
              <a:rPr lang="en-US" altLang="it-IT" sz="3200" dirty="0" err="1">
                <a:ea typeface="ＭＳ Ｐゴシック" panose="020B0600070205080204" pitchFamily="34" charset="-128"/>
              </a:rPr>
              <a:t>ARIADNEplus</a:t>
            </a:r>
            <a:endParaRPr lang="en-US" altLang="it-IT" sz="3200" dirty="0">
              <a:ea typeface="ＭＳ Ｐゴシック" panose="020B0600070205080204" pitchFamily="34" charset="-128"/>
            </a:endParaRPr>
          </a:p>
        </p:txBody>
      </p:sp>
      <p:pic>
        <p:nvPicPr>
          <p:cNvPr id="3" name="Image 2">
            <a:extLst>
              <a:ext uri="{FF2B5EF4-FFF2-40B4-BE49-F238E27FC236}">
                <a16:creationId xmlns:a16="http://schemas.microsoft.com/office/drawing/2014/main" id="{CE2C3CA3-993B-47D5-B2F5-72EB4F99D569}"/>
              </a:ext>
            </a:extLst>
          </p:cNvPr>
          <p:cNvPicPr>
            <a:picLocks noChangeAspect="1"/>
          </p:cNvPicPr>
          <p:nvPr/>
        </p:nvPicPr>
        <p:blipFill>
          <a:blip r:embed="rId3"/>
          <a:stretch>
            <a:fillRect/>
          </a:stretch>
        </p:blipFill>
        <p:spPr>
          <a:xfrm>
            <a:off x="755576" y="1052736"/>
            <a:ext cx="7450552" cy="4962367"/>
          </a:xfrm>
          <a:prstGeom prst="rect">
            <a:avLst/>
          </a:prstGeom>
        </p:spPr>
      </p:pic>
    </p:spTree>
    <p:extLst>
      <p:ext uri="{BB962C8B-B14F-4D97-AF65-F5344CB8AC3E}">
        <p14:creationId xmlns:p14="http://schemas.microsoft.com/office/powerpoint/2010/main" val="5660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2B5C882E-4CBD-8C49-BD78-AC2B37B4436F}"/>
              </a:ext>
            </a:extLst>
          </p:cNvPr>
          <p:cNvSpPr>
            <a:spLocks noGrp="1"/>
          </p:cNvSpPr>
          <p:nvPr>
            <p:ph type="title"/>
          </p:nvPr>
        </p:nvSpPr>
        <p:spPr>
          <a:xfrm>
            <a:off x="1007604" y="1988840"/>
            <a:ext cx="7128792" cy="869853"/>
          </a:xfrm>
        </p:spPr>
        <p:txBody>
          <a:bodyPr/>
          <a:lstStyle/>
          <a:p>
            <a:pPr eaLnBrk="1" hangingPunct="1"/>
            <a:r>
              <a:rPr lang="en-US" sz="3200" dirty="0"/>
              <a:t>Merci</a:t>
            </a:r>
            <a:endParaRPr lang="it-IT" altLang="it-IT"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BBCC988-8B5C-2348-A1D9-C4050AD3001E}"/>
              </a:ext>
            </a:extLst>
          </p:cNvPr>
          <p:cNvSpPr>
            <a:spLocks noGrp="1"/>
          </p:cNvSpPr>
          <p:nvPr>
            <p:ph idx="1"/>
          </p:nvPr>
        </p:nvSpPr>
        <p:spPr>
          <a:xfrm>
            <a:off x="457200" y="4077072"/>
            <a:ext cx="8229600" cy="1296145"/>
          </a:xfrm>
        </p:spPr>
        <p:txBody>
          <a:bodyPr>
            <a:normAutofit/>
          </a:bodyPr>
          <a:lstStyle/>
          <a:p>
            <a:pPr marL="0" indent="0" algn="ctr">
              <a:buNone/>
            </a:pPr>
            <a:r>
              <a:rPr lang="en-US" altLang="it-IT" dirty="0">
                <a:latin typeface="Calibri" panose="020F0502020204030204" pitchFamily="34" charset="0"/>
                <a:cs typeface="Calibri" panose="020F0502020204030204" pitchFamily="34" charset="0"/>
                <a:hlinkClick r:id="rId3"/>
              </a:rPr>
              <a:t>https://masa.hypotheses.org/</a:t>
            </a:r>
            <a:endParaRPr lang="en-US" altLang="it-IT" dirty="0">
              <a:latin typeface="Calibri" panose="020F0502020204030204" pitchFamily="34" charset="0"/>
              <a:cs typeface="Calibri" panose="020F0502020204030204" pitchFamily="34" charset="0"/>
            </a:endParaRPr>
          </a:p>
          <a:p>
            <a:pPr marL="0" indent="0" algn="ctr">
              <a:buNone/>
            </a:pPr>
            <a:endParaRPr lang="en-US" altLang="it-IT" dirty="0">
              <a:latin typeface="Calibri" panose="020F0502020204030204" pitchFamily="34" charset="0"/>
              <a:cs typeface="Calibri" panose="020F0502020204030204" pitchFamily="34" charset="0"/>
            </a:endParaRPr>
          </a:p>
          <a:p>
            <a:pPr marL="0" indent="0" algn="ctr">
              <a:buFont typeface="Arial" panose="020B0604020202020204" pitchFamily="34" charset="0"/>
              <a:buNone/>
            </a:pPr>
            <a:r>
              <a:rPr lang="en-US" altLang="it-IT" sz="2000" dirty="0">
                <a:latin typeface="Calibri" panose="020F0502020204030204" pitchFamily="34" charset="0"/>
                <a:cs typeface="Calibri" panose="020F0502020204030204" pitchFamily="34" charset="0"/>
                <a:hlinkClick r:id="rId4"/>
              </a:rPr>
              <a:t>florian.hivert@univ-tours.fr</a:t>
            </a:r>
            <a:endParaRPr lang="en-US" altLang="it-IT"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0485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r>
              <a:rPr lang="en-US" altLang="it-IT" sz="3200" dirty="0"/>
              <a:t>Le Consortium MASA</a:t>
            </a:r>
            <a:endParaRPr lang="en-US" altLang="it-IT" sz="3200" dirty="0">
              <a:ea typeface="ＭＳ Ｐゴシック" panose="020B0600070205080204" pitchFamily="34" charset="-128"/>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850119"/>
            <a:ext cx="5143596" cy="5157761"/>
          </a:xfrm>
          <a:prstGeom prst="rect">
            <a:avLst/>
          </a:prstGeom>
        </p:spPr>
      </p:pic>
    </p:spTree>
    <p:extLst>
      <p:ext uri="{BB962C8B-B14F-4D97-AF65-F5344CB8AC3E}">
        <p14:creationId xmlns:p14="http://schemas.microsoft.com/office/powerpoint/2010/main" val="196003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pPr eaLnBrk="1" hangingPunct="1"/>
            <a:r>
              <a:rPr lang="en-US" altLang="it-IT" sz="3200" dirty="0">
                <a:ea typeface="ＭＳ Ｐゴシック" panose="020B0600070205080204" pitchFamily="34" charset="-128"/>
              </a:rPr>
              <a:t>Les </a:t>
            </a:r>
            <a:r>
              <a:rPr lang="en-US" altLang="it-IT" sz="3200" dirty="0" err="1">
                <a:ea typeface="ＭＳ Ｐゴシック" panose="020B0600070205080204" pitchFamily="34" charset="-128"/>
              </a:rPr>
              <a:t>référentiels</a:t>
            </a:r>
            <a:endParaRPr lang="en-US" altLang="it-IT" sz="3200" dirty="0">
              <a:ea typeface="ＭＳ Ｐゴシック" panose="020B0600070205080204" pitchFamily="34" charset="-128"/>
            </a:endParaRP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8821" y="4070703"/>
            <a:ext cx="1658203" cy="445946"/>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3493" y="3217829"/>
            <a:ext cx="2813236" cy="527482"/>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15900" y="2422345"/>
            <a:ext cx="2660505" cy="604587"/>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569" y="4727741"/>
            <a:ext cx="781049" cy="693639"/>
          </a:xfrm>
          <a:prstGeom prst="rect">
            <a:avLst/>
          </a:prstGeom>
        </p:spPr>
      </p:pic>
      <p:pic>
        <p:nvPicPr>
          <p:cNvPr id="2" name="Imag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9700" y="1653683"/>
            <a:ext cx="580669" cy="577765"/>
          </a:xfrm>
          <a:prstGeom prst="rect">
            <a:avLst/>
          </a:prstGeom>
        </p:spPr>
      </p:pic>
      <p:sp>
        <p:nvSpPr>
          <p:cNvPr id="3" name="ZoneTexte 2"/>
          <p:cNvSpPr txBox="1"/>
          <p:nvPr/>
        </p:nvSpPr>
        <p:spPr>
          <a:xfrm>
            <a:off x="3735512" y="1563484"/>
            <a:ext cx="2494529" cy="769441"/>
          </a:xfrm>
          <a:prstGeom prst="rect">
            <a:avLst/>
          </a:prstGeom>
          <a:noFill/>
        </p:spPr>
        <p:txBody>
          <a:bodyPr wrap="none" rtlCol="0">
            <a:spAutoFit/>
          </a:bodyPr>
          <a:lstStyle/>
          <a:p>
            <a:r>
              <a:rPr lang="fr-FR" sz="2200" b="1" dirty="0">
                <a:latin typeface="Times New Roman" panose="02020603050405020304" pitchFamily="18" charset="0"/>
                <a:cs typeface="Times New Roman" panose="02020603050405020304" pitchFamily="18" charset="0"/>
              </a:rPr>
              <a:t>Art &amp; Architecture</a:t>
            </a:r>
          </a:p>
          <a:p>
            <a:r>
              <a:rPr lang="fr-FR" sz="2200" b="1" dirty="0">
                <a:latin typeface="Times New Roman" panose="02020603050405020304" pitchFamily="18" charset="0"/>
                <a:cs typeface="Times New Roman" panose="02020603050405020304" pitchFamily="18" charset="0"/>
              </a:rPr>
              <a:t>Thesaurus</a:t>
            </a:r>
          </a:p>
        </p:txBody>
      </p:sp>
      <p:pic>
        <p:nvPicPr>
          <p:cNvPr id="4" name="Imag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4116" y="4778346"/>
            <a:ext cx="528034" cy="592428"/>
          </a:xfrm>
          <a:prstGeom prst="rect">
            <a:avLst/>
          </a:prstGeom>
        </p:spPr>
      </p:pic>
      <p:pic>
        <p:nvPicPr>
          <p:cNvPr id="9" name="Imag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2600" y="3971704"/>
            <a:ext cx="631065" cy="643944"/>
          </a:xfrm>
          <a:prstGeom prst="rect">
            <a:avLst/>
          </a:prstGeom>
        </p:spPr>
      </p:pic>
      <p:pic>
        <p:nvPicPr>
          <p:cNvPr id="10" name="Imag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873" y="3173565"/>
            <a:ext cx="476518" cy="631065"/>
          </a:xfrm>
          <a:prstGeom prst="rect">
            <a:avLst/>
          </a:prstGeom>
        </p:spPr>
      </p:pic>
      <p:pic>
        <p:nvPicPr>
          <p:cNvPr id="11" name="Imag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9649" y="1942564"/>
            <a:ext cx="1300766" cy="669701"/>
          </a:xfrm>
          <a:prstGeom prst="rect">
            <a:avLst/>
          </a:prstGeom>
        </p:spPr>
      </p:pic>
      <p:pic>
        <p:nvPicPr>
          <p:cNvPr id="12" name="Imag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62775" y="1896415"/>
            <a:ext cx="1724025" cy="762000"/>
          </a:xfrm>
          <a:prstGeom prst="rect">
            <a:avLst/>
          </a:prstGeom>
        </p:spPr>
      </p:pic>
      <p:cxnSp>
        <p:nvCxnSpPr>
          <p:cNvPr id="15" name="Connecteur droit avec flèche 14"/>
          <p:cNvCxnSpPr/>
          <p:nvPr/>
        </p:nvCxnSpPr>
        <p:spPr>
          <a:xfrm>
            <a:off x="2419350" y="3489097"/>
            <a:ext cx="625100" cy="0"/>
          </a:xfrm>
          <a:prstGeom prst="straightConnector1">
            <a:avLst/>
          </a:prstGeom>
          <a:ln w="1270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a:off x="2427100" y="4293676"/>
            <a:ext cx="625100" cy="0"/>
          </a:xfrm>
          <a:prstGeom prst="straightConnector1">
            <a:avLst/>
          </a:prstGeom>
          <a:ln w="1270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a:off x="2419350" y="5074560"/>
            <a:ext cx="625100" cy="0"/>
          </a:xfrm>
          <a:prstGeom prst="straightConnector1">
            <a:avLst/>
          </a:prstGeom>
          <a:ln w="1270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a:off x="2427100" y="2422345"/>
            <a:ext cx="617350" cy="230967"/>
          </a:xfrm>
          <a:prstGeom prst="straightConnector1">
            <a:avLst/>
          </a:prstGeom>
          <a:ln w="1270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V="1">
            <a:off x="2419350" y="1942564"/>
            <a:ext cx="625100" cy="288884"/>
          </a:xfrm>
          <a:prstGeom prst="straightConnector1">
            <a:avLst/>
          </a:prstGeom>
          <a:ln w="1270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a:off x="6230041" y="1942564"/>
            <a:ext cx="625100" cy="288884"/>
          </a:xfrm>
          <a:prstGeom prst="straightConnector1">
            <a:avLst/>
          </a:prstGeom>
          <a:ln w="1270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V="1">
            <a:off x="6230041" y="2332925"/>
            <a:ext cx="625100" cy="320387"/>
          </a:xfrm>
          <a:prstGeom prst="straightConnector1">
            <a:avLst/>
          </a:prstGeom>
          <a:ln w="127000">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L’interopérabilité</a:t>
            </a: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276" y="2417273"/>
            <a:ext cx="3024336" cy="2095462"/>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9992" y="1988840"/>
            <a:ext cx="4271732" cy="2952328"/>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1289" y="2940428"/>
            <a:ext cx="897286" cy="912366"/>
          </a:xfrm>
          <a:prstGeom prst="rect">
            <a:avLst/>
          </a:prstGeom>
        </p:spPr>
      </p:pic>
    </p:spTree>
    <p:extLst>
      <p:ext uri="{BB962C8B-B14F-4D97-AF65-F5344CB8AC3E}">
        <p14:creationId xmlns:p14="http://schemas.microsoft.com/office/powerpoint/2010/main" val="627376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pPr eaLnBrk="1" hangingPunct="1"/>
            <a:r>
              <a:rPr lang="en-US" altLang="it-IT" sz="3200" dirty="0">
                <a:ea typeface="ＭＳ Ｐゴシック" panose="020B0600070205080204" pitchFamily="34" charset="-128"/>
              </a:rPr>
              <a:t>Le </a:t>
            </a:r>
            <a:r>
              <a:rPr lang="en-US" altLang="it-IT" sz="3200" dirty="0" err="1">
                <a:ea typeface="ＭＳ Ｐゴシック" panose="020B0600070205080204" pitchFamily="34" charset="-128"/>
              </a:rPr>
              <a:t>modèle</a:t>
            </a:r>
            <a:r>
              <a:rPr lang="en-US" altLang="it-IT" sz="3200" dirty="0">
                <a:ea typeface="ＭＳ Ｐゴシック" panose="020B0600070205080204" pitchFamily="34" charset="-128"/>
              </a:rPr>
              <a:t> </a:t>
            </a:r>
            <a:r>
              <a:rPr lang="en-US" altLang="it-IT" sz="3200" dirty="0" err="1">
                <a:ea typeface="ＭＳ Ｐゴシック" panose="020B0600070205080204" pitchFamily="34" charset="-128"/>
              </a:rPr>
              <a:t>générique</a:t>
            </a:r>
            <a:endParaRPr lang="en-US" altLang="it-IT" sz="3200" dirty="0">
              <a:ea typeface="ＭＳ Ｐゴシック" panose="020B0600070205080204" pitchFamily="34" charset="-128"/>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5" y="1833155"/>
            <a:ext cx="8016875" cy="371383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424" y="154260"/>
            <a:ext cx="511322" cy="692696"/>
          </a:xfrm>
          <a:prstGeom prst="rect">
            <a:avLst/>
          </a:prstGeom>
        </p:spPr>
      </p:pic>
    </p:spTree>
    <p:extLst>
      <p:ext uri="{BB962C8B-B14F-4D97-AF65-F5344CB8AC3E}">
        <p14:creationId xmlns:p14="http://schemas.microsoft.com/office/powerpoint/2010/main" val="782153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pPr eaLnBrk="1" hangingPunct="1"/>
            <a:r>
              <a:rPr lang="en-US" altLang="it-IT" sz="3200" dirty="0">
                <a:ea typeface="ＭＳ Ｐゴシック" panose="020B0600070205080204" pitchFamily="34" charset="-128"/>
              </a:rPr>
              <a:t>Le </a:t>
            </a:r>
            <a:r>
              <a:rPr lang="en-US" altLang="it-IT" sz="3200" dirty="0" err="1">
                <a:ea typeface="ＭＳ Ｐゴシック" panose="020B0600070205080204" pitchFamily="34" charset="-128"/>
              </a:rPr>
              <a:t>modèle</a:t>
            </a:r>
            <a:r>
              <a:rPr lang="en-US" altLang="it-IT" sz="3200" dirty="0">
                <a:ea typeface="ＭＳ Ｐゴシック" panose="020B0600070205080204" pitchFamily="34" charset="-128"/>
              </a:rPr>
              <a:t> </a:t>
            </a:r>
            <a:r>
              <a:rPr lang="en-US" altLang="it-IT" sz="3200" dirty="0" err="1">
                <a:ea typeface="ＭＳ Ｐゴシック" panose="020B0600070205080204" pitchFamily="34" charset="-128"/>
              </a:rPr>
              <a:t>générique</a:t>
            </a:r>
            <a:endParaRPr lang="en-US" altLang="it-IT" sz="3200" dirty="0">
              <a:ea typeface="ＭＳ Ｐゴシック" panose="020B0600070205080204" pitchFamily="34" charset="-128"/>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424" y="154260"/>
            <a:ext cx="511322" cy="692696"/>
          </a:xfrm>
          <a:prstGeom prst="rect">
            <a:avLst/>
          </a:prstGeom>
        </p:spPr>
      </p:pic>
      <p:pic>
        <p:nvPicPr>
          <p:cNvPr id="4" name="Image 3">
            <a:extLst>
              <a:ext uri="{FF2B5EF4-FFF2-40B4-BE49-F238E27FC236}">
                <a16:creationId xmlns:a16="http://schemas.microsoft.com/office/drawing/2014/main" id="{B216569A-5453-47B5-BC25-A5F997CC5A1D}"/>
              </a:ext>
            </a:extLst>
          </p:cNvPr>
          <p:cNvPicPr>
            <a:picLocks noChangeAspect="1"/>
          </p:cNvPicPr>
          <p:nvPr/>
        </p:nvPicPr>
        <p:blipFill>
          <a:blip r:embed="rId4"/>
          <a:stretch>
            <a:fillRect/>
          </a:stretch>
        </p:blipFill>
        <p:spPr>
          <a:xfrm>
            <a:off x="491256" y="1024112"/>
            <a:ext cx="8310960" cy="4925167"/>
          </a:xfrm>
          <a:prstGeom prst="rect">
            <a:avLst/>
          </a:prstGeom>
        </p:spPr>
      </p:pic>
    </p:spTree>
    <p:extLst>
      <p:ext uri="{BB962C8B-B14F-4D97-AF65-F5344CB8AC3E}">
        <p14:creationId xmlns:p14="http://schemas.microsoft.com/office/powerpoint/2010/main" val="421720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pPr eaLnBrk="1" hangingPunct="1"/>
            <a:r>
              <a:rPr lang="en-US" altLang="it-IT" sz="3200" dirty="0">
                <a:ea typeface="ＭＳ Ｐゴシック" panose="020B0600070205080204" pitchFamily="34" charset="-128"/>
              </a:rPr>
              <a:t>Les </a:t>
            </a:r>
            <a:r>
              <a:rPr lang="en-US" altLang="it-IT" sz="3200" dirty="0" err="1">
                <a:ea typeface="ＭＳ Ｐゴシック" panose="020B0600070205080204" pitchFamily="34" charset="-128"/>
              </a:rPr>
              <a:t>outils</a:t>
            </a:r>
            <a:r>
              <a:rPr lang="en-US" altLang="it-IT" sz="3200" dirty="0">
                <a:ea typeface="ＭＳ Ｐゴシック" panose="020B0600070205080204" pitchFamily="34" charset="-128"/>
              </a:rPr>
              <a:t> de mapping avec le CIDOC</a:t>
            </a:r>
          </a:p>
        </p:txBody>
      </p:sp>
      <p:pic>
        <p:nvPicPr>
          <p:cNvPr id="16" name="Image 15">
            <a:extLst>
              <a:ext uri="{FF2B5EF4-FFF2-40B4-BE49-F238E27FC236}">
                <a16:creationId xmlns:a16="http://schemas.microsoft.com/office/drawing/2014/main" id="{9B248BA4-38B4-4A36-8929-870F42966DC2}"/>
              </a:ext>
            </a:extLst>
          </p:cNvPr>
          <p:cNvPicPr>
            <a:picLocks noChangeAspect="1"/>
          </p:cNvPicPr>
          <p:nvPr/>
        </p:nvPicPr>
        <p:blipFill>
          <a:blip r:embed="rId3"/>
          <a:stretch>
            <a:fillRect/>
          </a:stretch>
        </p:blipFill>
        <p:spPr>
          <a:xfrm>
            <a:off x="88797" y="1124744"/>
            <a:ext cx="5088668" cy="4448827"/>
          </a:xfrm>
          <a:prstGeom prst="rect">
            <a:avLst/>
          </a:prstGeom>
        </p:spPr>
      </p:pic>
      <p:pic>
        <p:nvPicPr>
          <p:cNvPr id="17" name="Image 16">
            <a:extLst>
              <a:ext uri="{FF2B5EF4-FFF2-40B4-BE49-F238E27FC236}">
                <a16:creationId xmlns:a16="http://schemas.microsoft.com/office/drawing/2014/main" id="{23EA6E7E-8887-4158-9976-E4F2F0560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0044" y="1382792"/>
            <a:ext cx="4705330" cy="3932733"/>
          </a:xfrm>
          <a:prstGeom prst="rect">
            <a:avLst/>
          </a:prstGeom>
        </p:spPr>
      </p:pic>
      <p:sp>
        <p:nvSpPr>
          <p:cNvPr id="18" name="Rectangle 17">
            <a:extLst>
              <a:ext uri="{FF2B5EF4-FFF2-40B4-BE49-F238E27FC236}">
                <a16:creationId xmlns:a16="http://schemas.microsoft.com/office/drawing/2014/main" id="{E6E37B04-53D8-4A52-B675-B3A07D14A850}"/>
              </a:ext>
            </a:extLst>
          </p:cNvPr>
          <p:cNvSpPr/>
          <p:nvPr/>
        </p:nvSpPr>
        <p:spPr>
          <a:xfrm>
            <a:off x="5846348" y="5431833"/>
            <a:ext cx="3069132" cy="663653"/>
          </a:xfrm>
          <a:prstGeom prst="rect">
            <a:avLst/>
          </a:prstGeom>
          <a:solidFill>
            <a:srgbClr val="FFFFCC"/>
          </a:solidFill>
          <a:ln w="6350">
            <a:solidFill>
              <a:schemeClr val="bg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19" name="Rectangle 18">
            <a:extLst>
              <a:ext uri="{FF2B5EF4-FFF2-40B4-BE49-F238E27FC236}">
                <a16:creationId xmlns:a16="http://schemas.microsoft.com/office/drawing/2014/main" id="{24CA7FCF-0A15-4172-BC9C-0BF8CD3D22B7}"/>
              </a:ext>
            </a:extLst>
          </p:cNvPr>
          <p:cNvSpPr/>
          <p:nvPr/>
        </p:nvSpPr>
        <p:spPr>
          <a:xfrm>
            <a:off x="1626269" y="5446370"/>
            <a:ext cx="3551195" cy="663653"/>
          </a:xfrm>
          <a:prstGeom prst="rect">
            <a:avLst/>
          </a:prstGeom>
          <a:solidFill>
            <a:srgbClr val="FFFFCC"/>
          </a:solidFill>
          <a:ln w="6350">
            <a:solidFill>
              <a:schemeClr val="bg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fr-FR"/>
          </a:p>
        </p:txBody>
      </p:sp>
      <p:sp>
        <p:nvSpPr>
          <p:cNvPr id="20" name="Espace réservé du contenu 2">
            <a:extLst>
              <a:ext uri="{FF2B5EF4-FFF2-40B4-BE49-F238E27FC236}">
                <a16:creationId xmlns:a16="http://schemas.microsoft.com/office/drawing/2014/main" id="{9D9BF00B-D203-46F1-9690-3077E222270C}"/>
              </a:ext>
            </a:extLst>
          </p:cNvPr>
          <p:cNvSpPr txBox="1">
            <a:spLocks/>
          </p:cNvSpPr>
          <p:nvPr/>
        </p:nvSpPr>
        <p:spPr>
          <a:xfrm>
            <a:off x="540353" y="932792"/>
            <a:ext cx="2497822" cy="432047"/>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0" indent="0">
              <a:buFontTx/>
              <a:buNone/>
            </a:pPr>
            <a:r>
              <a:rPr lang="fr-FR" dirty="0"/>
              <a:t>XML </a:t>
            </a:r>
            <a:r>
              <a:rPr lang="fr-FR" dirty="0" err="1"/>
              <a:t>dataset</a:t>
            </a:r>
            <a:r>
              <a:rPr lang="fr-FR" dirty="0"/>
              <a:t> </a:t>
            </a:r>
            <a:r>
              <a:rPr lang="fr-FR" dirty="0">
                <a:latin typeface="Arial" panose="020B0604020202020204" pitchFamily="34" charset="0"/>
                <a:cs typeface="Arial" panose="020B0604020202020204" pitchFamily="34" charset="0"/>
              </a:rPr>
              <a:t>► 3M</a:t>
            </a:r>
            <a:r>
              <a:rPr lang="fr-FR" dirty="0"/>
              <a:t> </a:t>
            </a:r>
          </a:p>
        </p:txBody>
      </p:sp>
      <p:sp>
        <p:nvSpPr>
          <p:cNvPr id="21" name="Espace réservé du contenu 2">
            <a:extLst>
              <a:ext uri="{FF2B5EF4-FFF2-40B4-BE49-F238E27FC236}">
                <a16:creationId xmlns:a16="http://schemas.microsoft.com/office/drawing/2014/main" id="{646B5C37-1396-4A21-A8F5-D71AB78378AD}"/>
              </a:ext>
            </a:extLst>
          </p:cNvPr>
          <p:cNvSpPr txBox="1">
            <a:spLocks/>
          </p:cNvSpPr>
          <p:nvPr/>
        </p:nvSpPr>
        <p:spPr bwMode="auto">
          <a:xfrm>
            <a:off x="4873894" y="935852"/>
            <a:ext cx="1925789" cy="43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pPr marL="0" indent="0">
              <a:buFontTx/>
              <a:buNone/>
            </a:pPr>
            <a:r>
              <a:rPr lang="fr-FR" dirty="0"/>
              <a:t>DBMS </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Ontop</a:t>
            </a:r>
            <a:endParaRPr lang="fr-FR" dirty="0"/>
          </a:p>
        </p:txBody>
      </p:sp>
      <p:pic>
        <p:nvPicPr>
          <p:cNvPr id="22" name="Picture 2" descr="http://139.91.183.3/3M/formating/images/header_en.png">
            <a:extLst>
              <a:ext uri="{FF2B5EF4-FFF2-40B4-BE49-F238E27FC236}">
                <a16:creationId xmlns:a16="http://schemas.microsoft.com/office/drawing/2014/main" id="{FFE8FB5D-3057-424E-AC88-8FA3464228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7781" b="13573"/>
          <a:stretch/>
        </p:blipFill>
        <p:spPr bwMode="auto">
          <a:xfrm>
            <a:off x="1732105" y="5545967"/>
            <a:ext cx="1323754" cy="4793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8A5AA94-08B2-4459-8158-80A44DE3FE05}"/>
              </a:ext>
            </a:extLst>
          </p:cNvPr>
          <p:cNvSpPr/>
          <p:nvPr/>
        </p:nvSpPr>
        <p:spPr>
          <a:xfrm>
            <a:off x="3147754" y="5422083"/>
            <a:ext cx="2135546" cy="938719"/>
          </a:xfrm>
          <a:prstGeom prst="rect">
            <a:avLst/>
          </a:prstGeom>
        </p:spPr>
        <p:txBody>
          <a:bodyPr wrap="square">
            <a:spAutoFit/>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r>
              <a:rPr lang="fr-FR" sz="1100" u="sng" dirty="0">
                <a:solidFill>
                  <a:srgbClr val="0000FF"/>
                </a:solidFill>
              </a:rPr>
              <a:t>http://139.91.183.3/3M/</a:t>
            </a:r>
            <a:br>
              <a:rPr lang="fr-FR" sz="1100" u="sng" dirty="0">
                <a:solidFill>
                  <a:srgbClr val="0000FF"/>
                </a:solidFill>
              </a:rPr>
            </a:br>
            <a:br>
              <a:rPr lang="fr-FR" sz="1100" u="sng" dirty="0">
                <a:solidFill>
                  <a:srgbClr val="0000FF"/>
                </a:solidFill>
              </a:rPr>
            </a:br>
            <a:r>
              <a:rPr lang="fr-FR" sz="1100" u="sng" dirty="0">
                <a:solidFill>
                  <a:srgbClr val="0000FF"/>
                </a:solidFill>
              </a:rPr>
              <a:t>https://demos.isl.ics.forth.gr/3m/</a:t>
            </a:r>
            <a:br>
              <a:rPr lang="fr-FR" sz="1100" u="sng" dirty="0">
                <a:solidFill>
                  <a:srgbClr val="0000FF"/>
                </a:solidFill>
              </a:rPr>
            </a:br>
            <a:br>
              <a:rPr lang="fr-FR" sz="1100" u="sng" dirty="0">
                <a:solidFill>
                  <a:srgbClr val="0000FF"/>
                </a:solidFill>
              </a:rPr>
            </a:br>
            <a:endParaRPr lang="fr-FR" sz="1100" u="sng" dirty="0">
              <a:solidFill>
                <a:srgbClr val="0000FF"/>
              </a:solidFill>
            </a:endParaRPr>
          </a:p>
        </p:txBody>
      </p:sp>
      <p:pic>
        <p:nvPicPr>
          <p:cNvPr id="24" name="Picture 4" descr="hero">
            <a:extLst>
              <a:ext uri="{FF2B5EF4-FFF2-40B4-BE49-F238E27FC236}">
                <a16:creationId xmlns:a16="http://schemas.microsoft.com/office/drawing/2014/main" id="{7CE00257-B900-45BD-B8A4-91DDAAB159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2057" y="5564866"/>
            <a:ext cx="1327458" cy="42096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4AF8DB5-B3F8-4CA0-ADAD-8272FAFEE169}"/>
              </a:ext>
            </a:extLst>
          </p:cNvPr>
          <p:cNvSpPr/>
          <p:nvPr/>
        </p:nvSpPr>
        <p:spPr>
          <a:xfrm>
            <a:off x="7299145" y="5637095"/>
            <a:ext cx="1503938" cy="261610"/>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r>
              <a:rPr lang="fr-FR" sz="1100" u="sng" dirty="0">
                <a:solidFill>
                  <a:srgbClr val="0000FF"/>
                </a:solidFill>
              </a:rPr>
              <a:t>https://ontop-vkg.org/</a:t>
            </a:r>
          </a:p>
        </p:txBody>
      </p:sp>
      <p:pic>
        <p:nvPicPr>
          <p:cNvPr id="26" name="Image 25">
            <a:extLst>
              <a:ext uri="{FF2B5EF4-FFF2-40B4-BE49-F238E27FC236}">
                <a16:creationId xmlns:a16="http://schemas.microsoft.com/office/drawing/2014/main" id="{B5BAFD0F-1BA4-4725-9A89-9BC12329BB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97" y="913283"/>
            <a:ext cx="451556" cy="451556"/>
          </a:xfrm>
          <a:prstGeom prst="rect">
            <a:avLst/>
          </a:prstGeom>
        </p:spPr>
      </p:pic>
      <p:pic>
        <p:nvPicPr>
          <p:cNvPr id="27" name="Image 26">
            <a:extLst>
              <a:ext uri="{FF2B5EF4-FFF2-40B4-BE49-F238E27FC236}">
                <a16:creationId xmlns:a16="http://schemas.microsoft.com/office/drawing/2014/main" id="{024B6977-1880-4DF1-BB54-E84A8D86D5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3599" y="920295"/>
            <a:ext cx="440480" cy="440480"/>
          </a:xfrm>
          <a:prstGeom prst="rect">
            <a:avLst/>
          </a:prstGeom>
        </p:spPr>
      </p:pic>
    </p:spTree>
    <p:extLst>
      <p:ext uri="{BB962C8B-B14F-4D97-AF65-F5344CB8AC3E}">
        <p14:creationId xmlns:p14="http://schemas.microsoft.com/office/powerpoint/2010/main" val="4068789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pPr eaLnBrk="1" hangingPunct="1"/>
            <a:r>
              <a:rPr lang="en-US" altLang="it-IT" sz="3200" dirty="0">
                <a:ea typeface="ＭＳ Ｐゴシック" panose="020B0600070205080204" pitchFamily="34" charset="-128"/>
              </a:rPr>
              <a:t>Validation SHACL</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4669"/>
            <a:ext cx="9144000" cy="4618973"/>
          </a:xfrm>
          <a:prstGeom prst="rect">
            <a:avLst/>
          </a:prstGeom>
        </p:spPr>
      </p:pic>
    </p:spTree>
    <p:extLst>
      <p:ext uri="{BB962C8B-B14F-4D97-AF65-F5344CB8AC3E}">
        <p14:creationId xmlns:p14="http://schemas.microsoft.com/office/powerpoint/2010/main" val="3726429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5931134-C6D7-2C44-8DC5-2648E8B1DD29}"/>
              </a:ext>
            </a:extLst>
          </p:cNvPr>
          <p:cNvSpPr>
            <a:spLocks noGrp="1"/>
          </p:cNvSpPr>
          <p:nvPr>
            <p:ph type="title"/>
          </p:nvPr>
        </p:nvSpPr>
        <p:spPr/>
        <p:txBody>
          <a:bodyPr/>
          <a:lstStyle/>
          <a:p>
            <a:r>
              <a:rPr lang="en-US" altLang="it-IT" sz="3200" dirty="0">
                <a:ea typeface="ＭＳ Ｐゴシック" panose="020B0600070205080204" pitchFamily="34" charset="-128"/>
              </a:rPr>
              <a:t>Le </a:t>
            </a:r>
            <a:r>
              <a:rPr lang="en-US" altLang="it-IT" sz="3200" i="1" dirty="0"/>
              <a:t>SPARQL endpoint</a:t>
            </a:r>
            <a:endParaRPr lang="en-US" altLang="it-IT" sz="3200" dirty="0">
              <a:ea typeface="ＭＳ Ｐゴシック" panose="020B0600070205080204" pitchFamily="34" charset="-128"/>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6" y="1024113"/>
            <a:ext cx="8983502" cy="4766758"/>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424" y="154260"/>
            <a:ext cx="511322" cy="692696"/>
          </a:xfrm>
          <a:prstGeom prst="rect">
            <a:avLst/>
          </a:prstGeom>
        </p:spPr>
      </p:pic>
    </p:spTree>
    <p:extLst>
      <p:ext uri="{BB962C8B-B14F-4D97-AF65-F5344CB8AC3E}">
        <p14:creationId xmlns:p14="http://schemas.microsoft.com/office/powerpoint/2010/main" val="1775973041"/>
      </p:ext>
    </p:extLst>
  </p:cSld>
  <p:clrMapOvr>
    <a:masterClrMapping/>
  </p:clrMapOvr>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ersonnalisé 1">
      <a:majorFont>
        <a:latin typeface="Arial"/>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DELE - MASA.potm" id="{C0827D93-25AD-486E-A274-D1A03A603907}" vid="{E982EE46-743D-44DB-9BC7-60D627684F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MODELE - MASA</Template>
  <TotalTime>3266</TotalTime>
  <Words>1542</Words>
  <Application>Microsoft Office PowerPoint</Application>
  <PresentationFormat>Affichage à l'écran (4:3)</PresentationFormat>
  <Paragraphs>105</Paragraphs>
  <Slides>14</Slides>
  <Notes>14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14</vt:i4>
      </vt:variant>
    </vt:vector>
  </HeadingPairs>
  <TitlesOfParts>
    <vt:vector size="21" baseType="lpstr">
      <vt:lpstr>ＭＳ Ｐゴシック</vt:lpstr>
      <vt:lpstr>Arial</vt:lpstr>
      <vt:lpstr>Bebas Neue</vt:lpstr>
      <vt:lpstr>Calibri</vt:lpstr>
      <vt:lpstr>Times New Roman</vt:lpstr>
      <vt:lpstr>Verdana</vt:lpstr>
      <vt:lpstr>Modèle par défaut</vt:lpstr>
      <vt:lpstr>OpenArchaeo : une plateforme Web sémantique pour interroger les données archéologiques.</vt:lpstr>
      <vt:lpstr>Le Consortium MASA</vt:lpstr>
      <vt:lpstr>Les référentiels</vt:lpstr>
      <vt:lpstr>L’interopérabilité</vt:lpstr>
      <vt:lpstr>Le modèle générique</vt:lpstr>
      <vt:lpstr>Le modèle générique</vt:lpstr>
      <vt:lpstr>Les outils de mapping avec le CIDOC</vt:lpstr>
      <vt:lpstr>Validation SHACL</vt:lpstr>
      <vt:lpstr>Le SPARQL endpoint</vt:lpstr>
      <vt:lpstr>Le triplestore OpenArchaeo</vt:lpstr>
      <vt:lpstr>Explorateur OpenArchaeo</vt:lpstr>
      <vt:lpstr>Alignement entre  OpenArchaeo et ARIADNEplus</vt:lpstr>
      <vt:lpstr>Alignement entre  OpenArchaeo et ARIADNEplus</vt:lpstr>
      <vt:lpstr>Merci</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groupe de travails MASA</dc:title>
  <dc:creator>Xavier Rodier</dc:creator>
  <cp:lastModifiedBy>Florian Hivert</cp:lastModifiedBy>
  <cp:revision>123</cp:revision>
  <cp:lastPrinted>2012-10-09T08:56:49Z</cp:lastPrinted>
  <dcterms:created xsi:type="dcterms:W3CDTF">2018-11-07T14:35:46Z</dcterms:created>
  <dcterms:modified xsi:type="dcterms:W3CDTF">2022-11-25T14:28:03Z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